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7" r:id="rId2"/>
    <p:sldId id="258" r:id="rId3"/>
    <p:sldId id="260" r:id="rId4"/>
    <p:sldId id="261" r:id="rId5"/>
    <p:sldId id="259" r:id="rId6"/>
    <p:sldId id="276" r:id="rId7"/>
    <p:sldId id="277" r:id="rId8"/>
    <p:sldId id="278" r:id="rId9"/>
    <p:sldId id="279" r:id="rId10"/>
    <p:sldId id="280" r:id="rId11"/>
    <p:sldId id="281" r:id="rId12"/>
    <p:sldId id="262" r:id="rId13"/>
    <p:sldId id="263" r:id="rId14"/>
    <p:sldId id="282" r:id="rId15"/>
    <p:sldId id="284" r:id="rId16"/>
    <p:sldId id="266" r:id="rId17"/>
    <p:sldId id="267" r:id="rId18"/>
    <p:sldId id="268" r:id="rId19"/>
    <p:sldId id="269" r:id="rId20"/>
    <p:sldId id="270" r:id="rId21"/>
    <p:sldId id="283" r:id="rId22"/>
    <p:sldId id="273" r:id="rId23"/>
    <p:sldId id="272" r:id="rId24"/>
    <p:sldId id="285" r:id="rId25"/>
    <p:sldId id="275" r:id="rId2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88"/>
    <a:srgbClr val="1DE9B6"/>
    <a:srgbClr val="00C853"/>
    <a:srgbClr val="323C57"/>
    <a:srgbClr val="91EF70"/>
    <a:srgbClr val="76FF03"/>
    <a:srgbClr val="666699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5" autoAdjust="0"/>
    <p:restoredTop sz="94682" autoAdjust="0"/>
  </p:normalViewPr>
  <p:slideViewPr>
    <p:cSldViewPr snapToGrid="0">
      <p:cViewPr varScale="1">
        <p:scale>
          <a:sx n="105" d="100"/>
          <a:sy n="105" d="100"/>
        </p:scale>
        <p:origin x="156" y="1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F79450-5184-4742-AD98-DBB52DA61B8B}" type="datetimeFigureOut">
              <a:rPr lang="es-ES" smtClean="0"/>
              <a:t>05/07/2018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2EEFDB-F9C8-4C74-97CC-AD68155AEBE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6258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EEFDB-F9C8-4C74-97CC-AD68155AEBE4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3523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EEFDB-F9C8-4C74-97CC-AD68155AEBE4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2866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EEFDB-F9C8-4C74-97CC-AD68155AEBE4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7389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D9C22B-4C0F-4B3A-A908-A919BC1FAC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0B607BB-FCF5-4D53-8ABB-543303B5E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5FC4223-C00B-4E74-8107-A33D54266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C0EC4-1298-4D47-A780-D6876BD43F6D}" type="datetimeFigureOut">
              <a:rPr lang="es-ES" smtClean="0"/>
              <a:t>05/07/2018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9208C5-F90C-4B98-B547-A2A93050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97A094-B6B7-47E0-81B4-FBE8A381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7B24-A8DF-4A5B-A4F3-F6CC9B3862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8664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E5CAFA-EA00-4057-9BEF-E7138D39E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28A5850-E6A7-47AA-81D1-9E99C3584A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5548C2A-5F39-407D-A5E6-71DB7F83E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C0EC4-1298-4D47-A780-D6876BD43F6D}" type="datetimeFigureOut">
              <a:rPr lang="es-ES" smtClean="0"/>
              <a:t>05/07/2018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7F59B2-E627-41F4-850F-03256A9FB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E625791-CDA8-4129-A469-9FA7FA501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7B24-A8DF-4A5B-A4F3-F6CC9B3862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3191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995BE94-10F8-4E3D-836E-B357E13686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C6A60B5-CA96-4721-89BB-B53590CF05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09DF186-274E-4DF7-BCA0-5A78319F8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C0EC4-1298-4D47-A780-D6876BD43F6D}" type="datetimeFigureOut">
              <a:rPr lang="es-ES" smtClean="0"/>
              <a:t>05/07/2018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A9C3353-459E-4433-BF40-A3C2A444E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D68CC5-6E8E-4E4A-B6A5-238E88288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7B24-A8DF-4A5B-A4F3-F6CC9B3862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8643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126F66-F55F-4961-84E1-19498C542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B475AF-7A74-4BF8-AB4C-F46AE181B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1FD82CB-BA27-466C-B9DD-F767E7F24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C0EC4-1298-4D47-A780-D6876BD43F6D}" type="datetimeFigureOut">
              <a:rPr lang="es-ES" smtClean="0"/>
              <a:t>05/07/2018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C1DB1DC-6756-49D9-9C8C-46B45948A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D99520E-C988-41A9-B8EA-E25D6314C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7B24-A8DF-4A5B-A4F3-F6CC9B3862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9293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3BAFA2-2736-4535-85CE-8D8AC4A74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5B1C292-893E-46B8-A44E-2AA0AE8583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7DE5FE-3B05-4E50-9E1D-EF1FA04CE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C0EC4-1298-4D47-A780-D6876BD43F6D}" type="datetimeFigureOut">
              <a:rPr lang="es-ES" smtClean="0"/>
              <a:t>05/07/2018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76FF0B-53E4-4B1F-9A40-0F54A559D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13E328-8646-4C69-82BF-20BA18BC2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7B24-A8DF-4A5B-A4F3-F6CC9B3862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2831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476A9-B1D4-4A1F-A57E-EE207F040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369BA6-38A8-4E00-A37A-A03023059A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0BBC953-0515-45CC-8906-B4B6DED560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4794642-337F-4B17-B083-0F720B9BC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C0EC4-1298-4D47-A780-D6876BD43F6D}" type="datetimeFigureOut">
              <a:rPr lang="es-ES" smtClean="0"/>
              <a:t>05/07/2018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F231D0-AD77-4EF7-896F-E56C95F5B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C06DF86-2895-40F9-87D4-1A83EE8AB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7B24-A8DF-4A5B-A4F3-F6CC9B3862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7129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F070AB-2DEA-4C93-81DB-7B886EE75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587D96-0557-4E5E-808D-CEB1A3DF8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1FA8255-52EC-4528-ABF2-5E6C3C0C2A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77BAB88-B458-4D27-8651-3F806322E5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56951DB-0A4D-4F2E-A5D4-94E1B96CD7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8F26D2C-3081-4138-8D47-F684C24FB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C0EC4-1298-4D47-A780-D6876BD43F6D}" type="datetimeFigureOut">
              <a:rPr lang="es-ES" smtClean="0"/>
              <a:t>05/07/2018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F65F5C4-9DFC-4C42-B752-69B40DC64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3F1C8C4-455A-4CE0-8DFB-79CC80BA2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7B24-A8DF-4A5B-A4F3-F6CC9B3862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2814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CDBD9C-6915-49D7-B6BC-160BDC32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AC83048-FB79-4766-960E-15DBE58B0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C0EC4-1298-4D47-A780-D6876BD43F6D}" type="datetimeFigureOut">
              <a:rPr lang="es-ES" smtClean="0"/>
              <a:t>05/07/2018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34E4B4D-0B9B-4F2E-BA42-76B304DD1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2EF7EDA-EE98-4206-B39F-86FC5B923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7B24-A8DF-4A5B-A4F3-F6CC9B3862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4401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FF33542-D6C7-4349-9172-565D3A053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C0EC4-1298-4D47-A780-D6876BD43F6D}" type="datetimeFigureOut">
              <a:rPr lang="es-ES" smtClean="0"/>
              <a:t>05/07/2018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6D69866-62CC-4C88-9A32-20B7D575C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4484233-C83C-45A3-98A6-006363C56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7B24-A8DF-4A5B-A4F3-F6CC9B3862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7884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EC4405-2294-4350-907F-57FFAD177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8548BF-22A6-4319-9400-ACF940335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A9B055-0564-4261-A478-FC91CB483E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0B8C3DC-10D5-4339-9999-60A1191CC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C0EC4-1298-4D47-A780-D6876BD43F6D}" type="datetimeFigureOut">
              <a:rPr lang="es-ES" smtClean="0"/>
              <a:t>05/07/2018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BCC2372-3D76-4E6C-9489-A376AC1B7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9466914-2777-4F01-AA88-B5B638E4C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7B24-A8DF-4A5B-A4F3-F6CC9B3862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2558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522193-8B48-4992-AEFE-6B6323D33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4BF08AB-071F-4CF6-B894-52D6C38ED2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A6D7814-5E26-487D-821E-F0ECC4A86B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26CF0C7-7560-47BB-AB6A-A6E9F8FF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C0EC4-1298-4D47-A780-D6876BD43F6D}" type="datetimeFigureOut">
              <a:rPr lang="es-ES" smtClean="0"/>
              <a:t>05/07/2018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E318D15-3B04-47AD-BB26-C2F946157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3850AF2-4136-4A36-A000-6BD83C211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7B24-A8DF-4A5B-A4F3-F6CC9B3862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4123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C6F31D7-4605-4BA7-B8BA-26BB0832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A28666-31EC-44CE-8C1C-CABCC7690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645A149-59D3-4428-93D4-FD2308E89D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C0EC4-1298-4D47-A780-D6876BD43F6D}" type="datetimeFigureOut">
              <a:rPr lang="es-ES" smtClean="0"/>
              <a:t>05/07/2018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8911866-A8B1-446F-B483-00A1F6BE16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6CA83D-6F1C-401C-A1EF-9F3812BD6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37B24-A8DF-4A5B-A4F3-F6CC9B3862F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4070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6.svg"/><Relationship Id="rId7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.svg"/><Relationship Id="rId7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41.png"/><Relationship Id="rId4" Type="http://schemas.openxmlformats.org/officeDocument/2006/relationships/image" Target="../media/image40.jpeg"/><Relationship Id="rId9" Type="http://schemas.openxmlformats.org/officeDocument/2006/relationships/image" Target="../media/image45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6.svg"/><Relationship Id="rId9" Type="http://schemas.openxmlformats.org/officeDocument/2006/relationships/image" Target="../media/image5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6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3" Type="http://schemas.openxmlformats.org/officeDocument/2006/relationships/image" Target="../media/image6.svg"/><Relationship Id="rId7" Type="http://schemas.openxmlformats.org/officeDocument/2006/relationships/image" Target="../media/image6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jp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3" Type="http://schemas.openxmlformats.org/officeDocument/2006/relationships/image" Target="../media/image72.jpe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7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svg"/><Relationship Id="rId7" Type="http://schemas.openxmlformats.org/officeDocument/2006/relationships/image" Target="../media/image1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2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carretera, escena, edificio, camino&#10;&#10;Descripción generada con confianza muy alta">
            <a:extLst>
              <a:ext uri="{FF2B5EF4-FFF2-40B4-BE49-F238E27FC236}">
                <a16:creationId xmlns:a16="http://schemas.microsoft.com/office/drawing/2014/main" id="{DBA4BEAC-3F2A-4DF3-949E-71CC05845D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6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24A9C3FA-58F8-4F9F-8C0B-DEE6E85B78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23C57">
              <a:alpha val="69804"/>
            </a:srgbClr>
          </a:solidFill>
          <a:ln>
            <a:solidFill>
              <a:srgbClr val="323C5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19BF3CB7-FA47-472B-9902-5538445C6D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17768"/>
            <a:ext cx="9144000" cy="409775"/>
          </a:xfrm>
        </p:spPr>
        <p:txBody>
          <a:bodyPr>
            <a:normAutofit/>
          </a:bodyPr>
          <a:lstStyle/>
          <a:p>
            <a:r>
              <a:rPr lang="es-ES" sz="2000" dirty="0">
                <a:solidFill>
                  <a:schemeClr val="bg1"/>
                </a:solidFill>
              </a:rPr>
              <a:t>Encuentra un parqueadero fácil y rápido de forma inteligente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4F006F29-0FA6-4475-AF91-C5C2C130A4C8}"/>
              </a:ext>
            </a:extLst>
          </p:cNvPr>
          <p:cNvCxnSpPr>
            <a:cxnSpLocks/>
          </p:cNvCxnSpPr>
          <p:nvPr/>
        </p:nvCxnSpPr>
        <p:spPr>
          <a:xfrm>
            <a:off x="5638800" y="3867674"/>
            <a:ext cx="914400" cy="0"/>
          </a:xfrm>
          <a:prstGeom prst="line">
            <a:avLst/>
          </a:prstGeom>
          <a:ln w="381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8" name="Gráfico 2">
            <a:extLst>
              <a:ext uri="{FF2B5EF4-FFF2-40B4-BE49-F238E27FC236}">
                <a16:creationId xmlns:a16="http://schemas.microsoft.com/office/drawing/2014/main" id="{C43B437D-4600-41AE-BE47-0DC768EBA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251" y="2585341"/>
            <a:ext cx="2943498" cy="1019217"/>
          </a:xfrm>
          <a:custGeom>
            <a:avLst/>
            <a:gdLst>
              <a:gd name="connsiteX0" fmla="*/ 0 w 6096000"/>
              <a:gd name="connsiteY0" fmla="*/ 0 h 2110804"/>
              <a:gd name="connsiteX1" fmla="*/ 6096000 w 6096000"/>
              <a:gd name="connsiteY1" fmla="*/ 0 h 2110804"/>
              <a:gd name="connsiteX2" fmla="*/ 6096000 w 6096000"/>
              <a:gd name="connsiteY2" fmla="*/ 2110804 h 2110804"/>
              <a:gd name="connsiteX3" fmla="*/ 0 w 6096000"/>
              <a:gd name="connsiteY3" fmla="*/ 2110804 h 2110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110804">
                <a:moveTo>
                  <a:pt x="0" y="0"/>
                </a:moveTo>
                <a:lnTo>
                  <a:pt x="6096000" y="0"/>
                </a:lnTo>
                <a:lnTo>
                  <a:pt x="6096000" y="2110804"/>
                </a:lnTo>
                <a:lnTo>
                  <a:pt x="0" y="2110804"/>
                </a:lnTo>
                <a:close/>
              </a:path>
            </a:pathLst>
          </a:custGeom>
          <a:ln>
            <a:noFill/>
          </a:ln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DE807F2F-8074-4F96-988A-BA05EC357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5148" y="1684908"/>
            <a:ext cx="561703" cy="63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979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863E26BF-1B40-4AFF-B675-5AA36EE5C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EC994B3A-B33E-43DD-9395-CC43DA6D9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060EC463-18D6-471B-990A-88AC7FDD7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6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0" y="79907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¿CUÁLES ERAN LOS OBJETIVOS PLANTEADOS?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1" y="552849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B0881E3E-3F68-4B08-B622-8C00289ED41E}"/>
              </a:ext>
            </a:extLst>
          </p:cNvPr>
          <p:cNvSpPr/>
          <p:nvPr/>
        </p:nvSpPr>
        <p:spPr>
          <a:xfrm>
            <a:off x="858190" y="1522036"/>
            <a:ext cx="2962574" cy="461665"/>
          </a:xfrm>
          <a:prstGeom prst="roundRect">
            <a:avLst/>
          </a:prstGeom>
          <a:solidFill>
            <a:srgbClr val="009688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509F670-0434-4C7D-9EAF-721FB9A0FD9C}"/>
              </a:ext>
            </a:extLst>
          </p:cNvPr>
          <p:cNvSpPr txBox="1"/>
          <p:nvPr/>
        </p:nvSpPr>
        <p:spPr>
          <a:xfrm>
            <a:off x="858187" y="1614368"/>
            <a:ext cx="2962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>
                <a:solidFill>
                  <a:schemeClr val="bg1"/>
                </a:solidFill>
              </a:rPr>
              <a:t>PROTOTIPO FUNCIONAL</a:t>
            </a:r>
            <a:endParaRPr lang="es-ES" sz="1200" dirty="0">
              <a:solidFill>
                <a:schemeClr val="bg1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20F04A9-9061-4E15-8A54-E01A65EFE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397" y="2245000"/>
            <a:ext cx="2024148" cy="359848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48A6960-A385-4A68-9419-F28EACEC82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3641" y="2244999"/>
            <a:ext cx="2024149" cy="359848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AB2DE59-09EB-438F-B020-8BA27DC7B5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7886" y="2244998"/>
            <a:ext cx="2024150" cy="359848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32CDCF0-F7AF-4872-9878-045C5010F7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2131" y="2244998"/>
            <a:ext cx="2024150" cy="359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238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áfico 15">
            <a:extLst>
              <a:ext uri="{FF2B5EF4-FFF2-40B4-BE49-F238E27FC236}">
                <a16:creationId xmlns:a16="http://schemas.microsoft.com/office/drawing/2014/main" id="{354A6FBC-6901-4D48-A0A8-05DF8B3CC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CB14EA90-B63F-4666-8368-62BF545AD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A7AB8D7A-78E8-4DDD-87F2-6CA5F965E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6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0" y="79907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¿CUÁLES ERAN LOS OBJETIVOS PLANTEADOS?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0" y="552849"/>
            <a:ext cx="121919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24E19AF-2310-4AA5-B3B1-593AF9F55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093" y="2329036"/>
            <a:ext cx="1913385" cy="340739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87AC245-520F-4145-B641-FD6E4BE81A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3668" y="2329036"/>
            <a:ext cx="1913385" cy="340739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1888A2E-BBCB-418B-9297-8D866CFA65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417" y="2329035"/>
            <a:ext cx="1913386" cy="340739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BA34530-C463-4850-BEFC-0016850DF9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0992" y="2329035"/>
            <a:ext cx="1913386" cy="340739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F73FB64-6E17-4211-95D8-BE7E8AD9AF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6567" y="2329035"/>
            <a:ext cx="1913386" cy="3407400"/>
          </a:xfrm>
          <a:prstGeom prst="rect">
            <a:avLst/>
          </a:prstGeom>
        </p:spPr>
      </p:pic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C14A0701-298F-46BA-8F60-E8C6440C81EF}"/>
              </a:ext>
            </a:extLst>
          </p:cNvPr>
          <p:cNvSpPr/>
          <p:nvPr/>
        </p:nvSpPr>
        <p:spPr>
          <a:xfrm>
            <a:off x="858190" y="1522036"/>
            <a:ext cx="2962574" cy="461665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BC6BD77-4331-4F9A-97D6-B12B471F6B05}"/>
              </a:ext>
            </a:extLst>
          </p:cNvPr>
          <p:cNvSpPr txBox="1"/>
          <p:nvPr/>
        </p:nvSpPr>
        <p:spPr>
          <a:xfrm>
            <a:off x="858187" y="1614368"/>
            <a:ext cx="2962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>
                <a:solidFill>
                  <a:schemeClr val="bg1"/>
                </a:solidFill>
              </a:rPr>
              <a:t>PRUEBAS DE CAMPO</a:t>
            </a:r>
            <a:endParaRPr lang="es-E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965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áfico 20">
            <a:extLst>
              <a:ext uri="{FF2B5EF4-FFF2-40B4-BE49-F238E27FC236}">
                <a16:creationId xmlns:a16="http://schemas.microsoft.com/office/drawing/2014/main" id="{787D0EC8-7AA6-4478-A722-E3060A60F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23F72465-D67F-4812-8887-CE2C7F289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5A2032B4-A37F-4196-8477-FE997EE7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3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0" y="79907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¿QUÉ OTRAS SOLUCIONES EXISTEN?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E8E2C4C2-6E56-46F5-AFB3-ACE638DF157C}"/>
              </a:ext>
            </a:extLst>
          </p:cNvPr>
          <p:cNvSpPr/>
          <p:nvPr/>
        </p:nvSpPr>
        <p:spPr>
          <a:xfrm>
            <a:off x="748937" y="1669353"/>
            <a:ext cx="3561806" cy="651202"/>
          </a:xfrm>
          <a:prstGeom prst="roundRect">
            <a:avLst/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1" y="552849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2E11987-EDC6-40FD-A31E-5190ECF5984D}"/>
              </a:ext>
            </a:extLst>
          </p:cNvPr>
          <p:cNvSpPr txBox="1"/>
          <p:nvPr/>
        </p:nvSpPr>
        <p:spPr>
          <a:xfrm>
            <a:off x="748936" y="1825517"/>
            <a:ext cx="3561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</a:rPr>
              <a:t>S</a:t>
            </a:r>
            <a:r>
              <a:rPr lang="es-ES" sz="1600" dirty="0">
                <a:solidFill>
                  <a:schemeClr val="bg1"/>
                </a:solidFill>
              </a:rPr>
              <a:t>OLUCIONES NACIONALES</a:t>
            </a:r>
          </a:p>
        </p:txBody>
      </p:sp>
      <p:pic>
        <p:nvPicPr>
          <p:cNvPr id="1028" name="Picture 4" descr="https://lh6.googleusercontent.com/h_St91QnuQL2hV7C33gM3Wo2k3gE6_l2Rb_wHmNt1rM6p-34JSnrHaEBLUxWxmzJe3Bo7uwxUgDUuXNTYy4kd_qxGqnHAQzEiZuTwVthUNuG1h2ZtaY6JeXe-udQC5ASDrEoAEF4">
            <a:extLst>
              <a:ext uri="{FF2B5EF4-FFF2-40B4-BE49-F238E27FC236}">
                <a16:creationId xmlns:a16="http://schemas.microsoft.com/office/drawing/2014/main" id="{16F2EBFC-4156-4007-ACD0-6EEFB13895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9" r="10388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3.googleusercontent.com/Nguz3rhUe9FjgIFaMpNt15Bzc7ZORSitGDJIhqYD27JRHCOA4DJ1jxXXFikVAq7udzK8z9Z7yXRYADAKH60i52AAbq3rEbBv5OLose4-Mztm6dCWnLENSsW6z9L6S40Hxrbkkvt8">
            <a:extLst>
              <a:ext uri="{FF2B5EF4-FFF2-40B4-BE49-F238E27FC236}">
                <a16:creationId xmlns:a16="http://schemas.microsoft.com/office/drawing/2014/main" id="{F444AA3E-9299-42C9-A5C5-885E988A6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334" y="360920"/>
            <a:ext cx="1714500" cy="876300"/>
          </a:xfrm>
          <a:prstGeom prst="rect">
            <a:avLst/>
          </a:prstGeom>
          <a:solidFill>
            <a:schemeClr val="bg1"/>
          </a:solidFill>
          <a:extLst/>
        </p:spPr>
      </p:pic>
      <p:pic>
        <p:nvPicPr>
          <p:cNvPr id="7" name="Imagen 6" descr="Imagen que contiene mujer&#10;&#10;Descripción generada con confianza alta">
            <a:extLst>
              <a:ext uri="{FF2B5EF4-FFF2-40B4-BE49-F238E27FC236}">
                <a16:creationId xmlns:a16="http://schemas.microsoft.com/office/drawing/2014/main" id="{3FC92B6F-5C7A-48A5-954E-EBD2BDE912D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73"/>
          <a:stretch/>
        </p:blipFill>
        <p:spPr>
          <a:xfrm>
            <a:off x="3017" y="-2177"/>
            <a:ext cx="12188983" cy="68580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D99E4EE-4466-41E5-80B6-94805FE226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079" y="152792"/>
            <a:ext cx="4886325" cy="1685925"/>
          </a:xfrm>
          <a:prstGeom prst="rect">
            <a:avLst/>
          </a:prstGeom>
        </p:spPr>
      </p:pic>
      <p:pic>
        <p:nvPicPr>
          <p:cNvPr id="16" name="Picture 2" descr="https://lh4.googleusercontent.com/7DIW9f61QtFfP6EQ-xQILbDNjTe_WUHk4qh6cgIRxUp-mauYyluDk02wy5PEXrL7tl3lh7vzwZIgNyZ8r706Ew1CkBDts0POqR14DCnwCByPB-f6OmwOoTaNjHqocYUehYPggCw5">
            <a:extLst>
              <a:ext uri="{FF2B5EF4-FFF2-40B4-BE49-F238E27FC236}">
                <a16:creationId xmlns:a16="http://schemas.microsoft.com/office/drawing/2014/main" id="{11387793-0A95-45D5-A8B5-1FC1AFB83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45"/>
          <a:stretch/>
        </p:blipFill>
        <p:spPr bwMode="auto">
          <a:xfrm>
            <a:off x="0" y="-4354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3.googleusercontent.com/1fT8gFnPuUdU-TCruj5ZdYmejtcTU70bMaXjJ2jIHQ5wNuzpxEWfYK3iHRNzoc4hX-evNnTBrfO6PNPgWaCLtjge2Sck00M4Q0AdJOzwF8GbYUTwGCe21CLsVhyzK32G64J_qb4q">
            <a:extLst>
              <a:ext uri="{FF2B5EF4-FFF2-40B4-BE49-F238E27FC236}">
                <a16:creationId xmlns:a16="http://schemas.microsoft.com/office/drawing/2014/main" id="{59339A40-56F5-4A01-BE62-E4866158C4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4" t="35698" r="17792" b="38442"/>
          <a:stretch/>
        </p:blipFill>
        <p:spPr bwMode="auto">
          <a:xfrm>
            <a:off x="8166216" y="226016"/>
            <a:ext cx="3630335" cy="101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265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102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-0.31706 0.2136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59" y="1067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81481E-6 L 0.03151 0.3835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6" y="19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 L 0.0026 0.20787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1039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11111E-6 L -0.0724 0.3548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20" y="17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1000" fill="hold"/>
                                        <p:tgtEl>
                                          <p:spTgt spid="103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 L 0.32279 0.20648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33" y="10324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48148E-6 L 0.00273 0.39352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19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6F48AC76-B1E4-4144-A87D-34E373A61651}"/>
              </a:ext>
            </a:extLst>
          </p:cNvPr>
          <p:cNvSpPr/>
          <p:nvPr/>
        </p:nvSpPr>
        <p:spPr>
          <a:xfrm>
            <a:off x="748937" y="1669353"/>
            <a:ext cx="3561806" cy="651202"/>
          </a:xfrm>
          <a:prstGeom prst="roundRect">
            <a:avLst/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975DAC6-41C4-4763-B148-A9316CA20AA5}"/>
              </a:ext>
            </a:extLst>
          </p:cNvPr>
          <p:cNvSpPr txBox="1"/>
          <p:nvPr/>
        </p:nvSpPr>
        <p:spPr>
          <a:xfrm>
            <a:off x="748936" y="1825517"/>
            <a:ext cx="3561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</a:rPr>
              <a:t>S</a:t>
            </a:r>
            <a:r>
              <a:rPr lang="es-ES" sz="1600" dirty="0">
                <a:solidFill>
                  <a:schemeClr val="bg1"/>
                </a:solidFill>
              </a:rPr>
              <a:t>OLUCIONES INTERNACIONALES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78AD6E1D-18DE-4E26-8F3D-BAC5ECE77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F1F03DE8-A50E-4885-9DBE-CF0F52CDC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8F41EDFD-6DD9-495A-BFBA-C1D291903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3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-6" y="799070"/>
            <a:ext cx="12192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¿QUÉ OTRAS SOLUCIONES EXISTEN?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-5" y="552849"/>
            <a:ext cx="1219200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pic>
        <p:nvPicPr>
          <p:cNvPr id="2052" name="Picture 4" descr="https://lh6.googleusercontent.com/iJGdna12i1t2x6lk0suMMERx3c9ntbOLDG8lNo0CHZWj42tIAvnx-LDSvObJHB4IuXrPzXToD5J9u9kzjaC_SesE2myBSkoB27zUlfA5PNQ7RjfWGOAWl8GClFzx3pBGKS-UPsuY">
            <a:extLst>
              <a:ext uri="{FF2B5EF4-FFF2-40B4-BE49-F238E27FC236}">
                <a16:creationId xmlns:a16="http://schemas.microsoft.com/office/drawing/2014/main" id="{70F4E865-1048-4AFA-93B7-04C78CC3E7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t="-298" r="-6" b="1"/>
          <a:stretch/>
        </p:blipFill>
        <p:spPr bwMode="auto">
          <a:xfrm>
            <a:off x="0" y="0"/>
            <a:ext cx="12192006" cy="688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4.googleusercontent.com/-N_LiTS4BT1bI2AeHBWTG7ECWFMAjv68bOAGQUg6bbHDSaeodkODLtgFLQXuPeib2eNP2VspedgGCGFPKtv8QE5Rtpcuvu-rPLuIDKoBRGKPZMBUux4tDfdtrbdAH_bnHYJSe0Hx">
            <a:extLst>
              <a:ext uri="{FF2B5EF4-FFF2-40B4-BE49-F238E27FC236}">
                <a16:creationId xmlns:a16="http://schemas.microsoft.com/office/drawing/2014/main" id="{57A3569D-74B1-417A-9ACF-FC4EA1C0A1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6" t="36846" r="18619" b="36215"/>
          <a:stretch/>
        </p:blipFill>
        <p:spPr bwMode="auto">
          <a:xfrm>
            <a:off x="1338152" y="500822"/>
            <a:ext cx="2034746" cy="52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lh3.googleusercontent.com/9U4Wvg3G7P9PUvnO7mIrISOx76LHhzglshsspJEvqELA78G_UFO5pElZeiPM_DB0XIot-hbLsp6i1IpkuL-oXbIQ-w1s4brGolauLt5W8_6hvMGAyKS8GvYZEy-HPXoCpAVmW_mg">
            <a:extLst>
              <a:ext uri="{FF2B5EF4-FFF2-40B4-BE49-F238E27FC236}">
                <a16:creationId xmlns:a16="http://schemas.microsoft.com/office/drawing/2014/main" id="{6C83FA9F-C90A-4213-AE94-7C6D69D4AE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62"/>
          <a:stretch/>
        </p:blipFill>
        <p:spPr bwMode="auto">
          <a:xfrm>
            <a:off x="0" y="0"/>
            <a:ext cx="12192006" cy="688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6.googleusercontent.com/QBU5bZyJNToQgfxRynpKQOq93TTjR-PGtVv0nUgh-4QjT7Dwie2XPCDQZI0BzYpM_IuxHN9y5wp9o-RjgHwxwfg4vwVtQUy6UZ2kse-hBpiEq0FSKY1kZZ0A9RASqoOLGm2q4rUt">
            <a:extLst>
              <a:ext uri="{FF2B5EF4-FFF2-40B4-BE49-F238E27FC236}">
                <a16:creationId xmlns:a16="http://schemas.microsoft.com/office/drawing/2014/main" id="{3F2B1599-367B-4340-B341-08796A6DF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8" t="34716" r="11048" b="34914"/>
          <a:stretch/>
        </p:blipFill>
        <p:spPr bwMode="auto">
          <a:xfrm>
            <a:off x="9684623" y="219216"/>
            <a:ext cx="1902941" cy="66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4EA0D33-5B7A-4ABB-8803-6E194375BA0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88"/>
          <a:stretch/>
        </p:blipFill>
        <p:spPr>
          <a:xfrm>
            <a:off x="0" y="0"/>
            <a:ext cx="12204013" cy="6886429"/>
          </a:xfrm>
          <a:prstGeom prst="rect">
            <a:avLst/>
          </a:prstGeom>
        </p:spPr>
      </p:pic>
      <p:pic>
        <p:nvPicPr>
          <p:cNvPr id="2058" name="Picture 10" descr="https://lh6.googleusercontent.com/ocrR0iqzf_-j-oMchtK2tELu26H4fa6PdjKZwIMh_evZni5MW75BOyN26AyvlnfaDa7mn4SZCx93jJqVzEL8ZVJHOanIRFjG5JsnMcx_V6_KQg5i70b9nl4KJtvTiiqwtRtkaoXE">
            <a:extLst>
              <a:ext uri="{FF2B5EF4-FFF2-40B4-BE49-F238E27FC236}">
                <a16:creationId xmlns:a16="http://schemas.microsoft.com/office/drawing/2014/main" id="{C1CD8027-17B3-4992-9EC5-4AB14B43EF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0" t="38840" r="9618" b="38646"/>
          <a:stretch/>
        </p:blipFill>
        <p:spPr bwMode="auto">
          <a:xfrm>
            <a:off x="1225296" y="2899363"/>
            <a:ext cx="4206298" cy="112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916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2052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-0.29974 0.1875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7" y="937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L -0.00052 0.4099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20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1000" fill="hold"/>
                                        <p:tgtEl>
                                          <p:spTgt spid="205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 0.19977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977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L -0.3724 0.4173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20" y="2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33333E-6 L 0.29388 0.19931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87" y="995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1000" fill="hold"/>
                                        <p:tgtEl>
                                          <p:spTgt spid="205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7 L 0.52435 -0.00023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1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áfico 19">
            <a:extLst>
              <a:ext uri="{FF2B5EF4-FFF2-40B4-BE49-F238E27FC236}">
                <a16:creationId xmlns:a16="http://schemas.microsoft.com/office/drawing/2014/main" id="{78AD6E1D-18DE-4E26-8F3D-BAC5ECE77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F1F03DE8-A50E-4885-9DBE-CF0F52CDC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8F41EDFD-6DD9-495A-BFBA-C1D291903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3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-6" y="799070"/>
            <a:ext cx="12192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COMPARACIONES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-5" y="552849"/>
            <a:ext cx="1219200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DCCC6B21-1D73-4F0E-A43D-54D952AAAA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93585"/>
              </p:ext>
            </p:extLst>
          </p:nvPr>
        </p:nvGraphicFramePr>
        <p:xfrm>
          <a:off x="1042416" y="1837465"/>
          <a:ext cx="9665208" cy="390496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8151">
                  <a:extLst>
                    <a:ext uri="{9D8B030D-6E8A-4147-A177-3AD203B41FA5}">
                      <a16:colId xmlns:a16="http://schemas.microsoft.com/office/drawing/2014/main" val="2339213845"/>
                    </a:ext>
                  </a:extLst>
                </a:gridCol>
                <a:gridCol w="1208151">
                  <a:extLst>
                    <a:ext uri="{9D8B030D-6E8A-4147-A177-3AD203B41FA5}">
                      <a16:colId xmlns:a16="http://schemas.microsoft.com/office/drawing/2014/main" val="956921852"/>
                    </a:ext>
                  </a:extLst>
                </a:gridCol>
                <a:gridCol w="1208151">
                  <a:extLst>
                    <a:ext uri="{9D8B030D-6E8A-4147-A177-3AD203B41FA5}">
                      <a16:colId xmlns:a16="http://schemas.microsoft.com/office/drawing/2014/main" val="1890163937"/>
                    </a:ext>
                  </a:extLst>
                </a:gridCol>
                <a:gridCol w="1208151">
                  <a:extLst>
                    <a:ext uri="{9D8B030D-6E8A-4147-A177-3AD203B41FA5}">
                      <a16:colId xmlns:a16="http://schemas.microsoft.com/office/drawing/2014/main" val="418915987"/>
                    </a:ext>
                  </a:extLst>
                </a:gridCol>
                <a:gridCol w="1208151">
                  <a:extLst>
                    <a:ext uri="{9D8B030D-6E8A-4147-A177-3AD203B41FA5}">
                      <a16:colId xmlns:a16="http://schemas.microsoft.com/office/drawing/2014/main" val="2804236780"/>
                    </a:ext>
                  </a:extLst>
                </a:gridCol>
                <a:gridCol w="1208151">
                  <a:extLst>
                    <a:ext uri="{9D8B030D-6E8A-4147-A177-3AD203B41FA5}">
                      <a16:colId xmlns:a16="http://schemas.microsoft.com/office/drawing/2014/main" val="2981618896"/>
                    </a:ext>
                  </a:extLst>
                </a:gridCol>
                <a:gridCol w="1208151">
                  <a:extLst>
                    <a:ext uri="{9D8B030D-6E8A-4147-A177-3AD203B41FA5}">
                      <a16:colId xmlns:a16="http://schemas.microsoft.com/office/drawing/2014/main" val="2174279429"/>
                    </a:ext>
                  </a:extLst>
                </a:gridCol>
                <a:gridCol w="1208151">
                  <a:extLst>
                    <a:ext uri="{9D8B030D-6E8A-4147-A177-3AD203B41FA5}">
                      <a16:colId xmlns:a16="http://schemas.microsoft.com/office/drawing/2014/main" val="2079630899"/>
                    </a:ext>
                  </a:extLst>
                </a:gridCol>
              </a:tblGrid>
              <a:tr h="521687">
                <a:tc>
                  <a:txBody>
                    <a:bodyPr/>
                    <a:lstStyle/>
                    <a:p>
                      <a:pPr algn="ctr"/>
                      <a:endParaRPr lang="es-CO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b="0" dirty="0"/>
                        <a:t>Eco Parking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b="0" dirty="0" err="1"/>
                        <a:t>ParkEyes</a:t>
                      </a:r>
                      <a:endParaRPr lang="es-CO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b="0" dirty="0"/>
                        <a:t>Chipichape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b="0" dirty="0" err="1"/>
                        <a:t>Parkifi</a:t>
                      </a:r>
                      <a:endParaRPr lang="es-CO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b="0" dirty="0"/>
                        <a:t>Rover Parking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b="0" dirty="0"/>
                        <a:t>Park Smart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b="0" dirty="0" err="1"/>
                        <a:t>ParqueaMe</a:t>
                      </a:r>
                      <a:endParaRPr lang="es-CO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1390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CO" sz="1100" b="0" dirty="0"/>
                        <a:t>Estado del parqueadero en tiempo real desde cualquier ubicación.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b="1" dirty="0"/>
                        <a:t>✔</a:t>
                      </a:r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b="1" dirty="0"/>
                        <a:t>✔</a:t>
                      </a:r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b="1" dirty="0"/>
                        <a:t>✔</a:t>
                      </a:r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100" b="1" dirty="0"/>
                        <a:t>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4044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CO" sz="1100" b="0" dirty="0"/>
                        <a:t>Detección de espacios disponibles y ocupados.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b="1" dirty="0"/>
                        <a:t>✔</a:t>
                      </a:r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b="1" dirty="0"/>
                        <a:t>✔</a:t>
                      </a:r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b="1" dirty="0"/>
                        <a:t>✔</a:t>
                      </a:r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b="1" dirty="0"/>
                        <a:t>✔</a:t>
                      </a:r>
                      <a:endParaRPr lang="es-CO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9385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CO" sz="1100" b="0" dirty="0"/>
                        <a:t>Busca de parqueaderos con la voz.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b="1" dirty="0"/>
                        <a:t>✔</a:t>
                      </a:r>
                      <a:endParaRPr lang="es-CO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921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CO" sz="1100" b="0" dirty="0"/>
                        <a:t>Ruta desde la posición del usuario hasta un espacio de parqueo seleccionado.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O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b="1" dirty="0"/>
                        <a:t>✔</a:t>
                      </a:r>
                      <a:endParaRPr lang="es-CO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118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1128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áfico 19">
            <a:extLst>
              <a:ext uri="{FF2B5EF4-FFF2-40B4-BE49-F238E27FC236}">
                <a16:creationId xmlns:a16="http://schemas.microsoft.com/office/drawing/2014/main" id="{78AD6E1D-18DE-4E26-8F3D-BAC5ECE77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F1F03DE8-A50E-4885-9DBE-CF0F52CDC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8F41EDFD-6DD9-495A-BFBA-C1D291903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3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-6" y="799070"/>
            <a:ext cx="12192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COMPARACIONES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-5" y="552849"/>
            <a:ext cx="1219200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16BEB066-D9E8-4535-BFD5-876601DD7BF8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509713" y="2038351"/>
            <a:ext cx="9172575" cy="374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33E118F-E251-48E5-B411-D36D4BA5E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238" y="2043113"/>
            <a:ext cx="1141413" cy="493713"/>
          </a:xfrm>
          <a:prstGeom prst="rect">
            <a:avLst/>
          </a:prstGeom>
          <a:solidFill>
            <a:srgbClr val="70AD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C83F83D-CDC0-4CDB-8602-4F2353CC6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0651" y="2043113"/>
            <a:ext cx="1143000" cy="493713"/>
          </a:xfrm>
          <a:prstGeom prst="rect">
            <a:avLst/>
          </a:prstGeom>
          <a:solidFill>
            <a:srgbClr val="70AD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1E338CC3-4FC4-4423-B76E-164445EC5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3651" y="2043113"/>
            <a:ext cx="1143000" cy="493713"/>
          </a:xfrm>
          <a:prstGeom prst="rect">
            <a:avLst/>
          </a:prstGeom>
          <a:solidFill>
            <a:srgbClr val="70AD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01D137F4-C57A-42DB-ABDE-7BEE85663A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651" y="2043113"/>
            <a:ext cx="1143000" cy="493713"/>
          </a:xfrm>
          <a:prstGeom prst="rect">
            <a:avLst/>
          </a:prstGeom>
          <a:solidFill>
            <a:srgbClr val="70AD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D933A4B-1101-46AF-8E0B-15E55413F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9651" y="2043113"/>
            <a:ext cx="1143000" cy="493713"/>
          </a:xfrm>
          <a:prstGeom prst="rect">
            <a:avLst/>
          </a:prstGeom>
          <a:solidFill>
            <a:srgbClr val="70AD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93939159-4590-475C-9B70-FE0B86269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651" y="2043113"/>
            <a:ext cx="1143000" cy="493713"/>
          </a:xfrm>
          <a:prstGeom prst="rect">
            <a:avLst/>
          </a:prstGeom>
          <a:solidFill>
            <a:srgbClr val="70AD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D944A5A2-43BE-4AF3-B112-771796D3AF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5651" y="2043113"/>
            <a:ext cx="1143000" cy="493713"/>
          </a:xfrm>
          <a:prstGeom prst="rect">
            <a:avLst/>
          </a:prstGeom>
          <a:solidFill>
            <a:srgbClr val="70AD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19E83180-1ED3-4439-BE5F-1DFD18BBF9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18651" y="2043113"/>
            <a:ext cx="1143000" cy="493713"/>
          </a:xfrm>
          <a:prstGeom prst="rect">
            <a:avLst/>
          </a:prstGeom>
          <a:solidFill>
            <a:srgbClr val="70AD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A9F66485-ABB7-461F-A3BD-DC88C59CB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238" y="2536826"/>
            <a:ext cx="1141413" cy="881063"/>
          </a:xfrm>
          <a:prstGeom prst="rect">
            <a:avLst/>
          </a:prstGeom>
          <a:solidFill>
            <a:srgbClr val="D5E3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6EB30BB7-FC63-41F7-9D87-4D119CD7F1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0651" y="2536826"/>
            <a:ext cx="1143000" cy="881063"/>
          </a:xfrm>
          <a:prstGeom prst="rect">
            <a:avLst/>
          </a:prstGeom>
          <a:solidFill>
            <a:srgbClr val="D5E3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A34820EF-E1EA-45F2-BC65-BBC717557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3651" y="2536826"/>
            <a:ext cx="1143000" cy="881063"/>
          </a:xfrm>
          <a:prstGeom prst="rect">
            <a:avLst/>
          </a:prstGeom>
          <a:solidFill>
            <a:srgbClr val="D5E3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3" name="Rectangle 16">
            <a:extLst>
              <a:ext uri="{FF2B5EF4-FFF2-40B4-BE49-F238E27FC236}">
                <a16:creationId xmlns:a16="http://schemas.microsoft.com/office/drawing/2014/main" id="{C31074F6-3F19-44B6-A663-7D2DB3AA8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651" y="2536826"/>
            <a:ext cx="1143000" cy="881063"/>
          </a:xfrm>
          <a:prstGeom prst="rect">
            <a:avLst/>
          </a:prstGeom>
          <a:solidFill>
            <a:srgbClr val="D5E3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id="{8197F61C-F3C3-43B9-BD50-F2B9A5F80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9651" y="2536826"/>
            <a:ext cx="1143000" cy="881063"/>
          </a:xfrm>
          <a:prstGeom prst="rect">
            <a:avLst/>
          </a:prstGeom>
          <a:solidFill>
            <a:srgbClr val="D5E3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" name="Rectangle 18">
            <a:extLst>
              <a:ext uri="{FF2B5EF4-FFF2-40B4-BE49-F238E27FC236}">
                <a16:creationId xmlns:a16="http://schemas.microsoft.com/office/drawing/2014/main" id="{0574CA9D-B215-4048-AFE1-B76C9A134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651" y="2536826"/>
            <a:ext cx="1143000" cy="881063"/>
          </a:xfrm>
          <a:prstGeom prst="rect">
            <a:avLst/>
          </a:prstGeom>
          <a:solidFill>
            <a:srgbClr val="D5E3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6" name="Rectangle 19">
            <a:extLst>
              <a:ext uri="{FF2B5EF4-FFF2-40B4-BE49-F238E27FC236}">
                <a16:creationId xmlns:a16="http://schemas.microsoft.com/office/drawing/2014/main" id="{730E4CB9-F2CC-421E-91EC-542009BFF5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5651" y="2536826"/>
            <a:ext cx="1143000" cy="881063"/>
          </a:xfrm>
          <a:prstGeom prst="rect">
            <a:avLst/>
          </a:prstGeom>
          <a:solidFill>
            <a:srgbClr val="D5E3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7" name="Rectangle 20">
            <a:extLst>
              <a:ext uri="{FF2B5EF4-FFF2-40B4-BE49-F238E27FC236}">
                <a16:creationId xmlns:a16="http://schemas.microsoft.com/office/drawing/2014/main" id="{9D968E24-780B-4F7B-8773-1037AB6E45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18651" y="2536826"/>
            <a:ext cx="1143000" cy="881063"/>
          </a:xfrm>
          <a:prstGeom prst="rect">
            <a:avLst/>
          </a:prstGeom>
          <a:solidFill>
            <a:srgbClr val="D5E3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8" name="Rectangle 21">
            <a:extLst>
              <a:ext uri="{FF2B5EF4-FFF2-40B4-BE49-F238E27FC236}">
                <a16:creationId xmlns:a16="http://schemas.microsoft.com/office/drawing/2014/main" id="{96598160-B0EA-49E7-A07F-858698983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238" y="3417888"/>
            <a:ext cx="1141413" cy="720725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9" name="Rectangle 22">
            <a:extLst>
              <a:ext uri="{FF2B5EF4-FFF2-40B4-BE49-F238E27FC236}">
                <a16:creationId xmlns:a16="http://schemas.microsoft.com/office/drawing/2014/main" id="{8093D574-9B2C-485D-8302-AE8B90EC93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0651" y="3417888"/>
            <a:ext cx="1143000" cy="720725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6FD0B474-C6BE-4296-A8C1-45C0B7ACF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3651" y="3417888"/>
            <a:ext cx="1143000" cy="720725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1" name="Rectangle 24">
            <a:extLst>
              <a:ext uri="{FF2B5EF4-FFF2-40B4-BE49-F238E27FC236}">
                <a16:creationId xmlns:a16="http://schemas.microsoft.com/office/drawing/2014/main" id="{8F83E42D-9361-4450-B897-1274EA310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651" y="3417888"/>
            <a:ext cx="1143000" cy="720725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2" name="Rectangle 25">
            <a:extLst>
              <a:ext uri="{FF2B5EF4-FFF2-40B4-BE49-F238E27FC236}">
                <a16:creationId xmlns:a16="http://schemas.microsoft.com/office/drawing/2014/main" id="{7C99F94C-F24B-49EA-809C-4ABEFCD65A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9651" y="3417888"/>
            <a:ext cx="1143000" cy="720725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3" name="Rectangle 26">
            <a:extLst>
              <a:ext uri="{FF2B5EF4-FFF2-40B4-BE49-F238E27FC236}">
                <a16:creationId xmlns:a16="http://schemas.microsoft.com/office/drawing/2014/main" id="{05FC56AC-8964-4398-8AC8-4199F032E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651" y="3417888"/>
            <a:ext cx="1143000" cy="720725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4" name="Rectangle 27">
            <a:extLst>
              <a:ext uri="{FF2B5EF4-FFF2-40B4-BE49-F238E27FC236}">
                <a16:creationId xmlns:a16="http://schemas.microsoft.com/office/drawing/2014/main" id="{783ACF70-EB6D-4D1A-8984-96CB856BCD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5651" y="3417888"/>
            <a:ext cx="1143000" cy="720725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845DC8B8-0225-4FC5-A3FD-E59E8EC20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18651" y="3417888"/>
            <a:ext cx="1143000" cy="720725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723E64B2-1493-4FB7-A5F4-5C49343BB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238" y="4138614"/>
            <a:ext cx="1141413" cy="563563"/>
          </a:xfrm>
          <a:prstGeom prst="rect">
            <a:avLst/>
          </a:prstGeom>
          <a:solidFill>
            <a:srgbClr val="D5E3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7" name="Rectangle 30">
            <a:extLst>
              <a:ext uri="{FF2B5EF4-FFF2-40B4-BE49-F238E27FC236}">
                <a16:creationId xmlns:a16="http://schemas.microsoft.com/office/drawing/2014/main" id="{F93B30E5-EE49-4786-B164-2BCE8353EA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0651" y="4138614"/>
            <a:ext cx="1143000" cy="563563"/>
          </a:xfrm>
          <a:prstGeom prst="rect">
            <a:avLst/>
          </a:prstGeom>
          <a:solidFill>
            <a:srgbClr val="D5E3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8" name="Rectangle 31">
            <a:extLst>
              <a:ext uri="{FF2B5EF4-FFF2-40B4-BE49-F238E27FC236}">
                <a16:creationId xmlns:a16="http://schemas.microsoft.com/office/drawing/2014/main" id="{90223DEA-6CC8-4F78-92EB-13CE25D19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3651" y="4138614"/>
            <a:ext cx="1143000" cy="563563"/>
          </a:xfrm>
          <a:prstGeom prst="rect">
            <a:avLst/>
          </a:prstGeom>
          <a:solidFill>
            <a:srgbClr val="D5E3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9" name="Rectangle 32">
            <a:extLst>
              <a:ext uri="{FF2B5EF4-FFF2-40B4-BE49-F238E27FC236}">
                <a16:creationId xmlns:a16="http://schemas.microsoft.com/office/drawing/2014/main" id="{BB66B535-9390-404D-83EF-9468432A2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651" y="4138614"/>
            <a:ext cx="1143000" cy="563563"/>
          </a:xfrm>
          <a:prstGeom prst="rect">
            <a:avLst/>
          </a:prstGeom>
          <a:solidFill>
            <a:srgbClr val="D5E3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0" name="Rectangle 33">
            <a:extLst>
              <a:ext uri="{FF2B5EF4-FFF2-40B4-BE49-F238E27FC236}">
                <a16:creationId xmlns:a16="http://schemas.microsoft.com/office/drawing/2014/main" id="{05543720-F8BD-4295-A6FE-48A492F7F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9651" y="4138614"/>
            <a:ext cx="1143000" cy="563563"/>
          </a:xfrm>
          <a:prstGeom prst="rect">
            <a:avLst/>
          </a:prstGeom>
          <a:solidFill>
            <a:srgbClr val="D5E3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1" name="Rectangle 34">
            <a:extLst>
              <a:ext uri="{FF2B5EF4-FFF2-40B4-BE49-F238E27FC236}">
                <a16:creationId xmlns:a16="http://schemas.microsoft.com/office/drawing/2014/main" id="{5FB19603-5936-4FBD-A4BC-A014F673B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651" y="4138614"/>
            <a:ext cx="1143000" cy="563563"/>
          </a:xfrm>
          <a:prstGeom prst="rect">
            <a:avLst/>
          </a:prstGeom>
          <a:solidFill>
            <a:srgbClr val="D5E3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2" name="Rectangle 35">
            <a:extLst>
              <a:ext uri="{FF2B5EF4-FFF2-40B4-BE49-F238E27FC236}">
                <a16:creationId xmlns:a16="http://schemas.microsoft.com/office/drawing/2014/main" id="{C893928D-9632-4E26-BF54-D2FD83D61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5651" y="4138614"/>
            <a:ext cx="1143000" cy="563563"/>
          </a:xfrm>
          <a:prstGeom prst="rect">
            <a:avLst/>
          </a:prstGeom>
          <a:solidFill>
            <a:srgbClr val="D5E3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3" name="Rectangle 36">
            <a:extLst>
              <a:ext uri="{FF2B5EF4-FFF2-40B4-BE49-F238E27FC236}">
                <a16:creationId xmlns:a16="http://schemas.microsoft.com/office/drawing/2014/main" id="{992A4B1E-C87A-4EC6-A443-33C2182BE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18651" y="4138614"/>
            <a:ext cx="1143000" cy="563563"/>
          </a:xfrm>
          <a:prstGeom prst="rect">
            <a:avLst/>
          </a:prstGeom>
          <a:solidFill>
            <a:srgbClr val="D5E3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4" name="Rectangle 37">
            <a:extLst>
              <a:ext uri="{FF2B5EF4-FFF2-40B4-BE49-F238E27FC236}">
                <a16:creationId xmlns:a16="http://schemas.microsoft.com/office/drawing/2014/main" id="{5E44597E-6AC1-404C-93CC-EF82F7E136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238" y="4702176"/>
            <a:ext cx="1141413" cy="1039813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5" name="Rectangle 38">
            <a:extLst>
              <a:ext uri="{FF2B5EF4-FFF2-40B4-BE49-F238E27FC236}">
                <a16:creationId xmlns:a16="http://schemas.microsoft.com/office/drawing/2014/main" id="{96F9E80E-3D70-4316-BA81-78992D67C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0651" y="4702176"/>
            <a:ext cx="1143000" cy="1039813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6" name="Rectangle 39">
            <a:extLst>
              <a:ext uri="{FF2B5EF4-FFF2-40B4-BE49-F238E27FC236}">
                <a16:creationId xmlns:a16="http://schemas.microsoft.com/office/drawing/2014/main" id="{BBB30F02-7D9F-4ACA-B1E6-756F709419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3651" y="4702176"/>
            <a:ext cx="1143000" cy="1039813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7" name="Rectangle 40">
            <a:extLst>
              <a:ext uri="{FF2B5EF4-FFF2-40B4-BE49-F238E27FC236}">
                <a16:creationId xmlns:a16="http://schemas.microsoft.com/office/drawing/2014/main" id="{1EB4C8BF-5D21-4A08-A957-46BCEAD4C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651" y="4702176"/>
            <a:ext cx="1143000" cy="1039813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8" name="Rectangle 41">
            <a:extLst>
              <a:ext uri="{FF2B5EF4-FFF2-40B4-BE49-F238E27FC236}">
                <a16:creationId xmlns:a16="http://schemas.microsoft.com/office/drawing/2014/main" id="{8AD87A3B-ACE3-47F5-9059-5A76FF6744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9651" y="4702176"/>
            <a:ext cx="1143000" cy="1039813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9" name="Rectangle 42">
            <a:extLst>
              <a:ext uri="{FF2B5EF4-FFF2-40B4-BE49-F238E27FC236}">
                <a16:creationId xmlns:a16="http://schemas.microsoft.com/office/drawing/2014/main" id="{90A42205-27FF-4628-8B58-0F3AED9448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651" y="4702176"/>
            <a:ext cx="1143000" cy="1039813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50" name="Rectangle 43">
            <a:extLst>
              <a:ext uri="{FF2B5EF4-FFF2-40B4-BE49-F238E27FC236}">
                <a16:creationId xmlns:a16="http://schemas.microsoft.com/office/drawing/2014/main" id="{BB3E1DB7-6DDA-44F4-9105-DD7A0CB61E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5651" y="4702176"/>
            <a:ext cx="1143000" cy="1039813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51" name="Rectangle 44">
            <a:extLst>
              <a:ext uri="{FF2B5EF4-FFF2-40B4-BE49-F238E27FC236}">
                <a16:creationId xmlns:a16="http://schemas.microsoft.com/office/drawing/2014/main" id="{3D7D05FE-2E05-4B77-81F8-3D2267EF32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18651" y="4702176"/>
            <a:ext cx="1143000" cy="1039813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52" name="Line 45">
            <a:extLst>
              <a:ext uri="{FF2B5EF4-FFF2-40B4-BE49-F238E27FC236}">
                <a16:creationId xmlns:a16="http://schemas.microsoft.com/office/drawing/2014/main" id="{DB8A0A78-E2B1-47B8-9E7D-5073B007493A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0651" y="2036763"/>
            <a:ext cx="0" cy="3711576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53" name="Line 46">
            <a:extLst>
              <a:ext uri="{FF2B5EF4-FFF2-40B4-BE49-F238E27FC236}">
                <a16:creationId xmlns:a16="http://schemas.microsoft.com/office/drawing/2014/main" id="{18A771BB-3363-4F92-A108-E6A64D3C6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3651" y="2036763"/>
            <a:ext cx="0" cy="3711576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54" name="Line 47">
            <a:extLst>
              <a:ext uri="{FF2B5EF4-FFF2-40B4-BE49-F238E27FC236}">
                <a16:creationId xmlns:a16="http://schemas.microsoft.com/office/drawing/2014/main" id="{31301821-BEB2-4AD6-BF5D-8A09A64ABF8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46651" y="2036763"/>
            <a:ext cx="0" cy="3711576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55" name="Line 48">
            <a:extLst>
              <a:ext uri="{FF2B5EF4-FFF2-40B4-BE49-F238E27FC236}">
                <a16:creationId xmlns:a16="http://schemas.microsoft.com/office/drawing/2014/main" id="{FF7385C2-7BC7-416E-A3A6-567C51CF4CB9}"/>
              </a:ext>
            </a:extLst>
          </p:cNvPr>
          <p:cNvSpPr>
            <a:spLocks noChangeShapeType="1"/>
          </p:cNvSpPr>
          <p:nvPr/>
        </p:nvSpPr>
        <p:spPr bwMode="auto">
          <a:xfrm>
            <a:off x="6089651" y="2036763"/>
            <a:ext cx="0" cy="3711576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56" name="Line 49">
            <a:extLst>
              <a:ext uri="{FF2B5EF4-FFF2-40B4-BE49-F238E27FC236}">
                <a16:creationId xmlns:a16="http://schemas.microsoft.com/office/drawing/2014/main" id="{418BD21E-EDCE-45C5-8A45-9BAC2409484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2651" y="2036763"/>
            <a:ext cx="0" cy="3711576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57" name="Line 50">
            <a:extLst>
              <a:ext uri="{FF2B5EF4-FFF2-40B4-BE49-F238E27FC236}">
                <a16:creationId xmlns:a16="http://schemas.microsoft.com/office/drawing/2014/main" id="{17C171D1-5C16-4595-8211-C3079E532609}"/>
              </a:ext>
            </a:extLst>
          </p:cNvPr>
          <p:cNvSpPr>
            <a:spLocks noChangeShapeType="1"/>
          </p:cNvSpPr>
          <p:nvPr/>
        </p:nvSpPr>
        <p:spPr bwMode="auto">
          <a:xfrm>
            <a:off x="8375651" y="2036763"/>
            <a:ext cx="0" cy="3711576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58" name="Line 51">
            <a:extLst>
              <a:ext uri="{FF2B5EF4-FFF2-40B4-BE49-F238E27FC236}">
                <a16:creationId xmlns:a16="http://schemas.microsoft.com/office/drawing/2014/main" id="{42D4A099-D903-46D1-8456-8E2AF0AB6156}"/>
              </a:ext>
            </a:extLst>
          </p:cNvPr>
          <p:cNvSpPr>
            <a:spLocks noChangeShapeType="1"/>
          </p:cNvSpPr>
          <p:nvPr/>
        </p:nvSpPr>
        <p:spPr bwMode="auto">
          <a:xfrm>
            <a:off x="9518651" y="2036763"/>
            <a:ext cx="0" cy="3711576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59" name="Line 52">
            <a:extLst>
              <a:ext uri="{FF2B5EF4-FFF2-40B4-BE49-F238E27FC236}">
                <a16:creationId xmlns:a16="http://schemas.microsoft.com/office/drawing/2014/main" id="{2740130E-1308-43B0-A8AD-ED501FF53551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2888" y="2536826"/>
            <a:ext cx="9155113" cy="0"/>
          </a:xfrm>
          <a:prstGeom prst="line">
            <a:avLst/>
          </a:prstGeom>
          <a:noFill/>
          <a:ln w="365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60" name="Line 53">
            <a:extLst>
              <a:ext uri="{FF2B5EF4-FFF2-40B4-BE49-F238E27FC236}">
                <a16:creationId xmlns:a16="http://schemas.microsoft.com/office/drawing/2014/main" id="{B4E49F41-ED38-47C1-8568-8167BA3B90E2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2888" y="3417888"/>
            <a:ext cx="9155113" cy="0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61" name="Line 54">
            <a:extLst>
              <a:ext uri="{FF2B5EF4-FFF2-40B4-BE49-F238E27FC236}">
                <a16:creationId xmlns:a16="http://schemas.microsoft.com/office/drawing/2014/main" id="{FAB3D005-560D-4D92-A932-D36EDAFF9DB7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2888" y="4138614"/>
            <a:ext cx="9155113" cy="0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62" name="Line 55">
            <a:extLst>
              <a:ext uri="{FF2B5EF4-FFF2-40B4-BE49-F238E27FC236}">
                <a16:creationId xmlns:a16="http://schemas.microsoft.com/office/drawing/2014/main" id="{89E8E2B9-01E3-4A8C-916D-7A0C08A7A006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2888" y="4702176"/>
            <a:ext cx="9155113" cy="0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63" name="Line 56">
            <a:extLst>
              <a:ext uri="{FF2B5EF4-FFF2-40B4-BE49-F238E27FC236}">
                <a16:creationId xmlns:a16="http://schemas.microsoft.com/office/drawing/2014/main" id="{A1EF8DA8-95ED-4E97-A046-2F0A0E863A06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9238" y="2036763"/>
            <a:ext cx="0" cy="3711576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64" name="Line 57">
            <a:extLst>
              <a:ext uri="{FF2B5EF4-FFF2-40B4-BE49-F238E27FC236}">
                <a16:creationId xmlns:a16="http://schemas.microsoft.com/office/drawing/2014/main" id="{614B96BD-DDDB-4607-BC0F-5D7F7D5E90D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1651" y="2036763"/>
            <a:ext cx="0" cy="3711576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65" name="Line 58">
            <a:extLst>
              <a:ext uri="{FF2B5EF4-FFF2-40B4-BE49-F238E27FC236}">
                <a16:creationId xmlns:a16="http://schemas.microsoft.com/office/drawing/2014/main" id="{B2568FBA-0D5B-498C-91E1-0A7EB3E298BB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2888" y="2043113"/>
            <a:ext cx="9155113" cy="0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66" name="Line 59">
            <a:extLst>
              <a:ext uri="{FF2B5EF4-FFF2-40B4-BE49-F238E27FC236}">
                <a16:creationId xmlns:a16="http://schemas.microsoft.com/office/drawing/2014/main" id="{060A71FB-EF6F-4309-875F-B1B0D32109C3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2888" y="5741989"/>
            <a:ext cx="9155113" cy="0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67" name="Rectangle 60">
            <a:extLst>
              <a:ext uri="{FF2B5EF4-FFF2-40B4-BE49-F238E27FC236}">
                <a16:creationId xmlns:a16="http://schemas.microsoft.com/office/drawing/2014/main" id="{004DC9DB-3C60-44DB-827D-81B60FB924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1151" y="2208213"/>
            <a:ext cx="9017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Eco Parking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Rectangle 61">
            <a:extLst>
              <a:ext uri="{FF2B5EF4-FFF2-40B4-BE49-F238E27FC236}">
                <a16:creationId xmlns:a16="http://schemas.microsoft.com/office/drawing/2014/main" id="{EF01419F-3312-475C-B6E3-0B84E00C4D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4638" y="2208213"/>
            <a:ext cx="7207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ParkEyes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9" name="Rectangle 62">
            <a:extLst>
              <a:ext uri="{FF2B5EF4-FFF2-40B4-BE49-F238E27FC236}">
                <a16:creationId xmlns:a16="http://schemas.microsoft.com/office/drawing/2014/main" id="{04C8E476-75E5-4688-99DE-37D12D7F07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4138" y="2208213"/>
            <a:ext cx="8477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Chipichape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0" name="Rectangle 63">
            <a:extLst>
              <a:ext uri="{FF2B5EF4-FFF2-40B4-BE49-F238E27FC236}">
                <a16:creationId xmlns:a16="http://schemas.microsoft.com/office/drawing/2014/main" id="{2D21C759-487A-40D0-92CA-B0ADA65B96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1126" y="2208213"/>
            <a:ext cx="5222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Parkifi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1" name="Rectangle 64">
            <a:extLst>
              <a:ext uri="{FF2B5EF4-FFF2-40B4-BE49-F238E27FC236}">
                <a16:creationId xmlns:a16="http://schemas.microsoft.com/office/drawing/2014/main" id="{CB76F022-7197-4616-A701-FBD991A93F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9651" y="2208213"/>
            <a:ext cx="10366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Rover Parking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2" name="Rectangle 65">
            <a:extLst>
              <a:ext uri="{FF2B5EF4-FFF2-40B4-BE49-F238E27FC236}">
                <a16:creationId xmlns:a16="http://schemas.microsoft.com/office/drawing/2014/main" id="{9064384A-F349-4F71-A38B-A908CC068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3138" y="2208213"/>
            <a:ext cx="8477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Park Smart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3" name="Rectangle 66">
            <a:extLst>
              <a:ext uri="{FF2B5EF4-FFF2-40B4-BE49-F238E27FC236}">
                <a16:creationId xmlns:a16="http://schemas.microsoft.com/office/drawing/2014/main" id="{A888A457-BA2F-4758-B299-8CC592118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6613" y="2208213"/>
            <a:ext cx="87471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ParqueaMe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4" name="Rectangle 67">
            <a:extLst>
              <a:ext uri="{FF2B5EF4-FFF2-40B4-BE49-F238E27FC236}">
                <a16:creationId xmlns:a16="http://schemas.microsoft.com/office/drawing/2014/main" id="{0189E564-E3B2-4E56-A6AE-9F6CBD09E3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726" y="2582863"/>
            <a:ext cx="738188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Estado del 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5" name="Rectangle 68">
            <a:extLst>
              <a:ext uri="{FF2B5EF4-FFF2-40B4-BE49-F238E27FC236}">
                <a16:creationId xmlns:a16="http://schemas.microsoft.com/office/drawing/2014/main" id="{84B7CFF4-B86E-4FA9-8EBC-51B7DEF9F3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726" y="2747963"/>
            <a:ext cx="10445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parqueadero en 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6" name="Rectangle 69">
            <a:extLst>
              <a:ext uri="{FF2B5EF4-FFF2-40B4-BE49-F238E27FC236}">
                <a16:creationId xmlns:a16="http://schemas.microsoft.com/office/drawing/2014/main" id="{EC041493-E1B3-4F67-827A-E3B5B135E9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726" y="2898776"/>
            <a:ext cx="78422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tiempo real 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7" name="Rectangle 70">
            <a:extLst>
              <a:ext uri="{FF2B5EF4-FFF2-40B4-BE49-F238E27FC236}">
                <a16:creationId xmlns:a16="http://schemas.microsoft.com/office/drawing/2014/main" id="{242E556E-E0DB-4E23-A59B-D73ED4610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726" y="3063876"/>
            <a:ext cx="105410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desde cualquier 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8" name="Rectangle 71">
            <a:extLst>
              <a:ext uri="{FF2B5EF4-FFF2-40B4-BE49-F238E27FC236}">
                <a16:creationId xmlns:a16="http://schemas.microsoft.com/office/drawing/2014/main" id="{3186269C-97F4-48C5-9359-996D99010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726" y="3214688"/>
            <a:ext cx="693738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ubicación.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9" name="Rectangle 72">
            <a:extLst>
              <a:ext uri="{FF2B5EF4-FFF2-40B4-BE49-F238E27FC236}">
                <a16:creationId xmlns:a16="http://schemas.microsoft.com/office/drawing/2014/main" id="{E71D0426-7620-42A6-88D2-327612CA98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3826" y="2882901"/>
            <a:ext cx="3111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s-CO" b="1" dirty="0"/>
              <a:t>✔</a:t>
            </a:r>
            <a:endParaRPr lang="es-CO" dirty="0"/>
          </a:p>
        </p:txBody>
      </p:sp>
      <p:sp>
        <p:nvSpPr>
          <p:cNvPr id="80" name="Rectangle 73">
            <a:extLst>
              <a:ext uri="{FF2B5EF4-FFF2-40B4-BE49-F238E27FC236}">
                <a16:creationId xmlns:a16="http://schemas.microsoft.com/office/drawing/2014/main" id="{4A5434D6-11F5-4044-B6DD-AADFC2279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2076" y="2882901"/>
            <a:ext cx="3111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s-CO" b="1" dirty="0"/>
              <a:t>✔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Rectangle 74">
            <a:extLst>
              <a:ext uri="{FF2B5EF4-FFF2-40B4-BE49-F238E27FC236}">
                <a16:creationId xmlns:a16="http://schemas.microsoft.com/office/drawing/2014/main" id="{2AF2750A-E75F-45C1-8F4A-377222845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5076" y="2882901"/>
            <a:ext cx="3111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s-CO" b="1" dirty="0"/>
              <a:t>✔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2" name="Rectangle 75">
            <a:extLst>
              <a:ext uri="{FF2B5EF4-FFF2-40B4-BE49-F238E27FC236}">
                <a16:creationId xmlns:a16="http://schemas.microsoft.com/office/drawing/2014/main" id="{73C1F13D-BC1D-4255-8851-C2DD21AC0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98076" y="2882901"/>
            <a:ext cx="3111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s-CO" b="1" dirty="0"/>
              <a:t>✔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3" name="Rectangle 76">
            <a:extLst>
              <a:ext uri="{FF2B5EF4-FFF2-40B4-BE49-F238E27FC236}">
                <a16:creationId xmlns:a16="http://schemas.microsoft.com/office/drawing/2014/main" id="{725570F9-5FA5-4CF1-A22D-083E78D185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726" y="3463926"/>
            <a:ext cx="8921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Detección de 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4" name="Rectangle 77">
            <a:extLst>
              <a:ext uri="{FF2B5EF4-FFF2-40B4-BE49-F238E27FC236}">
                <a16:creationId xmlns:a16="http://schemas.microsoft.com/office/drawing/2014/main" id="{0207890C-F5FC-471B-9F28-9B63151DCB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726" y="3629026"/>
            <a:ext cx="64770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espacios 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5" name="Rectangle 78">
            <a:extLst>
              <a:ext uri="{FF2B5EF4-FFF2-40B4-BE49-F238E27FC236}">
                <a16:creationId xmlns:a16="http://schemas.microsoft.com/office/drawing/2014/main" id="{B4EC0370-DBEB-40EA-A110-74A595B191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726" y="3779838"/>
            <a:ext cx="8921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disponibles y 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6" name="Rectangle 79">
            <a:extLst>
              <a:ext uri="{FF2B5EF4-FFF2-40B4-BE49-F238E27FC236}">
                <a16:creationId xmlns:a16="http://schemas.microsoft.com/office/drawing/2014/main" id="{F8F4F9B9-1B95-4E78-9B5E-B037A65AE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726" y="3941764"/>
            <a:ext cx="70167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ocupados.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7" name="Rectangle 80">
            <a:extLst>
              <a:ext uri="{FF2B5EF4-FFF2-40B4-BE49-F238E27FC236}">
                <a16:creationId xmlns:a16="http://schemas.microsoft.com/office/drawing/2014/main" id="{137D0601-E898-4528-B423-DE6353B14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4826" y="3684588"/>
            <a:ext cx="3111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s-CO" b="1" dirty="0"/>
              <a:t>✔</a:t>
            </a:r>
            <a:endParaRPr lang="es-CO" dirty="0"/>
          </a:p>
        </p:txBody>
      </p:sp>
      <p:sp>
        <p:nvSpPr>
          <p:cNvPr id="88" name="Rectangle 81">
            <a:extLst>
              <a:ext uri="{FF2B5EF4-FFF2-40B4-BE49-F238E27FC236}">
                <a16:creationId xmlns:a16="http://schemas.microsoft.com/office/drawing/2014/main" id="{D53FC5F5-B537-48C9-AF41-90509B419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0826" y="3684588"/>
            <a:ext cx="3111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s-CO" b="1" dirty="0"/>
              <a:t>✔</a:t>
            </a:r>
            <a:endParaRPr lang="es-CO" dirty="0"/>
          </a:p>
        </p:txBody>
      </p:sp>
      <p:sp>
        <p:nvSpPr>
          <p:cNvPr id="89" name="Rectangle 82">
            <a:extLst>
              <a:ext uri="{FF2B5EF4-FFF2-40B4-BE49-F238E27FC236}">
                <a16:creationId xmlns:a16="http://schemas.microsoft.com/office/drawing/2014/main" id="{4EB119C0-EE6D-4842-A939-9053A3466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5076" y="3684588"/>
            <a:ext cx="3111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s-CO" b="1" dirty="0"/>
              <a:t>✔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0" name="Rectangle 83">
            <a:extLst>
              <a:ext uri="{FF2B5EF4-FFF2-40B4-BE49-F238E27FC236}">
                <a16:creationId xmlns:a16="http://schemas.microsoft.com/office/drawing/2014/main" id="{AEEE654A-AEF8-4B6B-9435-E79FB2B59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98076" y="3684588"/>
            <a:ext cx="3111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s-CO" b="1" dirty="0"/>
              <a:t>✔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1" name="Rectangle 84">
            <a:extLst>
              <a:ext uri="{FF2B5EF4-FFF2-40B4-BE49-F238E27FC236}">
                <a16:creationId xmlns:a16="http://schemas.microsoft.com/office/drawing/2014/main" id="{CA62522C-9559-4728-A8B6-A3ED71BE55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726" y="4186239"/>
            <a:ext cx="65722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Busca de 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2" name="Rectangle 85">
            <a:extLst>
              <a:ext uri="{FF2B5EF4-FFF2-40B4-BE49-F238E27FC236}">
                <a16:creationId xmlns:a16="http://schemas.microsoft.com/office/drawing/2014/main" id="{EA30E62F-0C83-4B55-A3DA-DCA45FD91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726" y="4348164"/>
            <a:ext cx="93662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parqueaderos 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3" name="Rectangle 86">
            <a:extLst>
              <a:ext uri="{FF2B5EF4-FFF2-40B4-BE49-F238E27FC236}">
                <a16:creationId xmlns:a16="http://schemas.microsoft.com/office/drawing/2014/main" id="{DDC4AFE1-B259-4D67-8A6B-1CAF372125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726" y="4503739"/>
            <a:ext cx="71120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con la voz.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4" name="Rectangle 87">
            <a:extLst>
              <a:ext uri="{FF2B5EF4-FFF2-40B4-BE49-F238E27FC236}">
                <a16:creationId xmlns:a16="http://schemas.microsoft.com/office/drawing/2014/main" id="{9E2DDBE1-F99E-4038-862D-A799A31792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98076" y="4327526"/>
            <a:ext cx="3111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s-CO" b="1" dirty="0"/>
              <a:t>✔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5" name="Rectangle 88">
            <a:extLst>
              <a:ext uri="{FF2B5EF4-FFF2-40B4-BE49-F238E27FC236}">
                <a16:creationId xmlns:a16="http://schemas.microsoft.com/office/drawing/2014/main" id="{F44C3731-A905-4A62-BC41-3B37DA20D6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726" y="4751389"/>
            <a:ext cx="919163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Ruta desde la 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6" name="Rectangle 89">
            <a:extLst>
              <a:ext uri="{FF2B5EF4-FFF2-40B4-BE49-F238E27FC236}">
                <a16:creationId xmlns:a16="http://schemas.microsoft.com/office/drawing/2014/main" id="{6CFC2459-947A-443D-AD76-450544F3F1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726" y="4911726"/>
            <a:ext cx="83820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posición del 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7" name="Rectangle 90">
            <a:extLst>
              <a:ext uri="{FF2B5EF4-FFF2-40B4-BE49-F238E27FC236}">
                <a16:creationId xmlns:a16="http://schemas.microsoft.com/office/drawing/2014/main" id="{99673064-DC5D-4A18-9133-0CA467BD09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726" y="5067301"/>
            <a:ext cx="919163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usuario hasta 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8" name="Rectangle 91">
            <a:extLst>
              <a:ext uri="{FF2B5EF4-FFF2-40B4-BE49-F238E27FC236}">
                <a16:creationId xmlns:a16="http://schemas.microsoft.com/office/drawing/2014/main" id="{BAF796E6-4B01-4445-A7F3-1B742142B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726" y="5229226"/>
            <a:ext cx="94615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un espacio de 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9" name="Rectangle 92">
            <a:extLst>
              <a:ext uri="{FF2B5EF4-FFF2-40B4-BE49-F238E27FC236}">
                <a16:creationId xmlns:a16="http://schemas.microsoft.com/office/drawing/2014/main" id="{C7E6CB79-E2A9-42DB-AE61-55CB662699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726" y="5383214"/>
            <a:ext cx="60325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parqueo 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0" name="Rectangle 93">
            <a:extLst>
              <a:ext uri="{FF2B5EF4-FFF2-40B4-BE49-F238E27FC236}">
                <a16:creationId xmlns:a16="http://schemas.microsoft.com/office/drawing/2014/main" id="{5888A2E6-0AD0-4472-B742-FD0DFCA28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726" y="5545139"/>
            <a:ext cx="909638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seleccionado.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1" name="Rectangle 94">
            <a:extLst>
              <a:ext uri="{FF2B5EF4-FFF2-40B4-BE49-F238E27FC236}">
                <a16:creationId xmlns:a16="http://schemas.microsoft.com/office/drawing/2014/main" id="{A1A1C123-BC9F-44E7-8D0C-B3F8E3465C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98076" y="5129214"/>
            <a:ext cx="3111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s-CO" b="1" dirty="0"/>
              <a:t>✔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284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2BAB72C4-623A-4291-B85D-042C2FEA3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C5C278A3-AFDB-4FE5-B3CE-7AD19EBEA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9B839B10-F35D-49A0-AF8F-CB6E3FA9A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3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0" y="79907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¿QUÉ METODOLOGÍAS SE USARON?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1" y="552849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166E481-8754-4367-A560-20A1A553C7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87" y="2473299"/>
            <a:ext cx="2911334" cy="261928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2835034-5E5A-4E68-935F-5FA0889827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981" y="2511355"/>
            <a:ext cx="381000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534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áfico 23">
            <a:extLst>
              <a:ext uri="{FF2B5EF4-FFF2-40B4-BE49-F238E27FC236}">
                <a16:creationId xmlns:a16="http://schemas.microsoft.com/office/drawing/2014/main" id="{8C436848-FFCC-4F7A-BD90-304956A18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8507CA0F-E822-4AD6-B4E7-4CB4AB749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3ECEB873-A678-442A-9CAC-FAE15E666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3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1" y="799070"/>
            <a:ext cx="12191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ACERCA DEL BACK-END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0" y="552849"/>
            <a:ext cx="121919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9B1C6024-0A11-43B8-B456-9E21431675FE}"/>
              </a:ext>
            </a:extLst>
          </p:cNvPr>
          <p:cNvSpPr/>
          <p:nvPr/>
        </p:nvSpPr>
        <p:spPr>
          <a:xfrm>
            <a:off x="2469289" y="1883536"/>
            <a:ext cx="1402975" cy="488718"/>
          </a:xfrm>
          <a:prstGeom prst="roundRect">
            <a:avLst/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6F07C76-C220-416B-8BD6-526AD41B1E5E}"/>
              </a:ext>
            </a:extLst>
          </p:cNvPr>
          <p:cNvSpPr txBox="1"/>
          <p:nvPr/>
        </p:nvSpPr>
        <p:spPr>
          <a:xfrm>
            <a:off x="2469289" y="1958618"/>
            <a:ext cx="1402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</a:rPr>
              <a:t>ANTES</a:t>
            </a:r>
            <a:endParaRPr lang="es-ES" sz="1600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59C1B47-2E60-4014-84CA-BE84F60BCB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31" y="2967511"/>
            <a:ext cx="1599102" cy="1599102"/>
          </a:xfrm>
          <a:prstGeom prst="rect">
            <a:avLst/>
          </a:prstGeom>
        </p:spPr>
      </p:pic>
      <p:sp>
        <p:nvSpPr>
          <p:cNvPr id="16" name="Signo más 15">
            <a:extLst>
              <a:ext uri="{FF2B5EF4-FFF2-40B4-BE49-F238E27FC236}">
                <a16:creationId xmlns:a16="http://schemas.microsoft.com/office/drawing/2014/main" id="{E98727C9-F9BF-49A2-AF15-6C01058CF6D3}"/>
              </a:ext>
            </a:extLst>
          </p:cNvPr>
          <p:cNvSpPr/>
          <p:nvPr/>
        </p:nvSpPr>
        <p:spPr>
          <a:xfrm>
            <a:off x="2713576" y="3309862"/>
            <a:ext cx="914400" cy="914400"/>
          </a:xfrm>
          <a:prstGeom prst="mathPlus">
            <a:avLst>
              <a:gd name="adj1" fmla="val 14511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7D9583F0-861E-46B7-9689-859D066E11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919" y="3224700"/>
            <a:ext cx="1599102" cy="1084724"/>
          </a:xfrm>
          <a:prstGeom prst="rect">
            <a:avLst/>
          </a:prstGeom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FA6520E5-6230-4590-91BA-874F8F5B08B4}"/>
              </a:ext>
            </a:extLst>
          </p:cNvPr>
          <p:cNvSpPr/>
          <p:nvPr/>
        </p:nvSpPr>
        <p:spPr>
          <a:xfrm>
            <a:off x="8505088" y="1882108"/>
            <a:ext cx="1402975" cy="488718"/>
          </a:xfrm>
          <a:prstGeom prst="roundRect">
            <a:avLst/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211063F-3A96-4B47-AA31-373DF1E0D663}"/>
              </a:ext>
            </a:extLst>
          </p:cNvPr>
          <p:cNvSpPr txBox="1"/>
          <p:nvPr/>
        </p:nvSpPr>
        <p:spPr>
          <a:xfrm>
            <a:off x="8505088" y="1957190"/>
            <a:ext cx="1402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</a:rPr>
              <a:t>AHORA</a:t>
            </a:r>
            <a:endParaRPr lang="es-ES" sz="1600" dirty="0">
              <a:solidFill>
                <a:schemeClr val="bg1"/>
              </a:solidFill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E1735D6A-7968-4740-A9EC-A51B8F8747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792" y="3224700"/>
            <a:ext cx="3835565" cy="107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46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6" grpId="0" animBg="1"/>
      <p:bldP spid="18" grpId="0" animBg="1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áfico 24">
            <a:extLst>
              <a:ext uri="{FF2B5EF4-FFF2-40B4-BE49-F238E27FC236}">
                <a16:creationId xmlns:a16="http://schemas.microsoft.com/office/drawing/2014/main" id="{1A25D2A2-FE04-4265-BD84-D782359FF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0B08D7FC-D328-4E00-AB2A-0B8A57146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5740745B-662C-4CCD-859F-446B81394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3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0" y="79907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ACERCA DEL FRONT-END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0" y="552849"/>
            <a:ext cx="121919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9B1C6024-0A11-43B8-B456-9E21431675FE}"/>
              </a:ext>
            </a:extLst>
          </p:cNvPr>
          <p:cNvSpPr/>
          <p:nvPr/>
        </p:nvSpPr>
        <p:spPr>
          <a:xfrm>
            <a:off x="2016208" y="1882108"/>
            <a:ext cx="2069760" cy="488718"/>
          </a:xfrm>
          <a:prstGeom prst="roundRect">
            <a:avLst/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6F07C76-C220-416B-8BD6-526AD41B1E5E}"/>
              </a:ext>
            </a:extLst>
          </p:cNvPr>
          <p:cNvSpPr txBox="1"/>
          <p:nvPr/>
        </p:nvSpPr>
        <p:spPr>
          <a:xfrm>
            <a:off x="2016208" y="1955762"/>
            <a:ext cx="2069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</a:rPr>
              <a:t>ESTUDIADAS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FA6520E5-6230-4590-91BA-874F8F5B08B4}"/>
              </a:ext>
            </a:extLst>
          </p:cNvPr>
          <p:cNvSpPr/>
          <p:nvPr/>
        </p:nvSpPr>
        <p:spPr>
          <a:xfrm>
            <a:off x="8505088" y="1882108"/>
            <a:ext cx="2069760" cy="488718"/>
          </a:xfrm>
          <a:prstGeom prst="roundRect">
            <a:avLst/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211063F-3A96-4B47-AA31-373DF1E0D663}"/>
              </a:ext>
            </a:extLst>
          </p:cNvPr>
          <p:cNvSpPr txBox="1"/>
          <p:nvPr/>
        </p:nvSpPr>
        <p:spPr>
          <a:xfrm>
            <a:off x="8505088" y="1957190"/>
            <a:ext cx="2069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</a:rPr>
              <a:t>SELECCIONADA</a:t>
            </a:r>
            <a:endParaRPr lang="es-ES" sz="1600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DCBD9BA-B9BB-4BA5-AA99-4734CDA849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0" t="27579" r="19540" b="31286"/>
          <a:stretch/>
        </p:blipFill>
        <p:spPr>
          <a:xfrm>
            <a:off x="3191130" y="3758955"/>
            <a:ext cx="2415265" cy="74378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AA41023-8863-4D20-844F-E4CB0741EE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130" y="2525396"/>
            <a:ext cx="2415265" cy="1030513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FC7DEB39-847A-482D-99EE-3282E29288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22" y="2525396"/>
            <a:ext cx="2415265" cy="2415265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60FBA166-41F4-4764-864C-9B2D7E09CB3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14" b="31351"/>
          <a:stretch/>
        </p:blipFill>
        <p:spPr>
          <a:xfrm>
            <a:off x="1476630" y="4940661"/>
            <a:ext cx="3429000" cy="1280222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A83BBDCC-EB67-4CBC-B9E1-0AA610CF7EE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14" b="31351"/>
          <a:stretch/>
        </p:blipFill>
        <p:spPr>
          <a:xfrm>
            <a:off x="7825468" y="3222519"/>
            <a:ext cx="3429000" cy="128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07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8" grpId="0" animBg="1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áfico 18">
            <a:extLst>
              <a:ext uri="{FF2B5EF4-FFF2-40B4-BE49-F238E27FC236}">
                <a16:creationId xmlns:a16="http://schemas.microsoft.com/office/drawing/2014/main" id="{9FB10040-4AA3-4A98-A6B9-FABF8101D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E11BFFED-D414-43A5-92BD-953A4094D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6114C1D0-0B78-4AE3-8C2D-37C67442D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3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1" y="799070"/>
            <a:ext cx="12191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PARKING INTEGRATED MODULE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0" y="552849"/>
            <a:ext cx="121919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pic>
        <p:nvPicPr>
          <p:cNvPr id="3" name="Imagen 2" descr="Imagen que contiene electrónica, circuito&#10;&#10;Descripción generada con confianza muy alta">
            <a:extLst>
              <a:ext uri="{FF2B5EF4-FFF2-40B4-BE49-F238E27FC236}">
                <a16:creationId xmlns:a16="http://schemas.microsoft.com/office/drawing/2014/main" id="{70FCE84C-9174-44C5-8CC0-D2EF2F1641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91" y="2664367"/>
            <a:ext cx="2619632" cy="1964724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28F2F8F8-DCD7-46A8-8646-EA20354ED4A3}"/>
              </a:ext>
            </a:extLst>
          </p:cNvPr>
          <p:cNvSpPr txBox="1"/>
          <p:nvPr/>
        </p:nvSpPr>
        <p:spPr>
          <a:xfrm>
            <a:off x="1349291" y="4767591"/>
            <a:ext cx="2463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>
                <a:solidFill>
                  <a:schemeClr val="bg1">
                    <a:lumMod val="65000"/>
                  </a:schemeClr>
                </a:solidFill>
              </a:rPr>
              <a:t>NODEMCU-ESP8266</a:t>
            </a:r>
            <a:endParaRPr lang="es-E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9D4CCD77-1C9F-49F0-A545-038849CD9B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055" y="2642066"/>
            <a:ext cx="1964724" cy="1964724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10E8C50E-3F1B-4D21-8FC9-2F851801FEEB}"/>
              </a:ext>
            </a:extLst>
          </p:cNvPr>
          <p:cNvSpPr txBox="1"/>
          <p:nvPr/>
        </p:nvSpPr>
        <p:spPr>
          <a:xfrm>
            <a:off x="5115055" y="4784132"/>
            <a:ext cx="1964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>
                <a:solidFill>
                  <a:schemeClr val="bg1">
                    <a:lumMod val="65000"/>
                  </a:schemeClr>
                </a:solidFill>
              </a:rPr>
              <a:t>LED BLANCO</a:t>
            </a:r>
            <a:endParaRPr lang="es-E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627A51B-D442-46FB-A380-F3BB24E492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5911" y="2664367"/>
            <a:ext cx="2065639" cy="2065639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AC1BA7EC-45C1-461C-B6FF-9760C9E421FC}"/>
              </a:ext>
            </a:extLst>
          </p:cNvPr>
          <p:cNvSpPr txBox="1"/>
          <p:nvPr/>
        </p:nvSpPr>
        <p:spPr>
          <a:xfrm>
            <a:off x="8225912" y="4767591"/>
            <a:ext cx="2065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>
                <a:solidFill>
                  <a:schemeClr val="bg1">
                    <a:lumMod val="65000"/>
                  </a:schemeClr>
                </a:solidFill>
              </a:rPr>
              <a:t>STEP DOWN AC-DC</a:t>
            </a:r>
            <a:endParaRPr lang="es-E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4" name="Imagen 13" descr="Imagen que contiene electrónica, proyector&#10;&#10;Descripción generada con confianza muy alta">
            <a:extLst>
              <a:ext uri="{FF2B5EF4-FFF2-40B4-BE49-F238E27FC236}">
                <a16:creationId xmlns:a16="http://schemas.microsoft.com/office/drawing/2014/main" id="{FD464B29-406F-493F-B6CD-E49B23DA5C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725" y="2887099"/>
            <a:ext cx="1964724" cy="1964724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DDFC156A-302A-4530-96D8-902358157B39}"/>
              </a:ext>
            </a:extLst>
          </p:cNvPr>
          <p:cNvSpPr txBox="1"/>
          <p:nvPr/>
        </p:nvSpPr>
        <p:spPr>
          <a:xfrm>
            <a:off x="2068725" y="4645633"/>
            <a:ext cx="1900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>
                <a:solidFill>
                  <a:schemeClr val="bg1">
                    <a:lumMod val="65000"/>
                  </a:schemeClr>
                </a:solidFill>
              </a:rPr>
              <a:t>HC SR04</a:t>
            </a:r>
            <a:endParaRPr lang="es-E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Imagen 6" descr="Imagen que contiene electrónica, circuito&#10;&#10;Descripción generada con confianza muy alta">
            <a:extLst>
              <a:ext uri="{FF2B5EF4-FFF2-40B4-BE49-F238E27FC236}">
                <a16:creationId xmlns:a16="http://schemas.microsoft.com/office/drawing/2014/main" id="{C3BDFF61-3618-4242-89DF-888F597EEF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605" y="2887099"/>
            <a:ext cx="1964725" cy="1964725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1A59DE57-B19E-425A-84F0-E860EDC8B8DB}"/>
              </a:ext>
            </a:extLst>
          </p:cNvPr>
          <p:cNvSpPr txBox="1"/>
          <p:nvPr/>
        </p:nvSpPr>
        <p:spPr>
          <a:xfrm>
            <a:off x="8557605" y="4629091"/>
            <a:ext cx="1733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>
                <a:solidFill>
                  <a:schemeClr val="bg1">
                    <a:lumMod val="65000"/>
                  </a:schemeClr>
                </a:solidFill>
              </a:rPr>
              <a:t>VL53LOX</a:t>
            </a:r>
            <a:endParaRPr lang="es-E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AC1FE9F5-51FF-4383-94A4-34EC1E5FB33E}"/>
              </a:ext>
            </a:extLst>
          </p:cNvPr>
          <p:cNvSpPr/>
          <p:nvPr/>
        </p:nvSpPr>
        <p:spPr>
          <a:xfrm>
            <a:off x="2016208" y="1882108"/>
            <a:ext cx="2069760" cy="488718"/>
          </a:xfrm>
          <a:prstGeom prst="roundRect">
            <a:avLst/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1596BF4-FEC6-4ADB-9724-70C04738CB22}"/>
              </a:ext>
            </a:extLst>
          </p:cNvPr>
          <p:cNvSpPr txBox="1"/>
          <p:nvPr/>
        </p:nvSpPr>
        <p:spPr>
          <a:xfrm>
            <a:off x="2289650" y="1955762"/>
            <a:ext cx="152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</a:rPr>
              <a:t>ANTES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F5B38B66-5A45-44AB-94C9-8BA9B7BAD2D5}"/>
              </a:ext>
            </a:extLst>
          </p:cNvPr>
          <p:cNvSpPr/>
          <p:nvPr/>
        </p:nvSpPr>
        <p:spPr>
          <a:xfrm>
            <a:off x="8505088" y="1882108"/>
            <a:ext cx="2069760" cy="488718"/>
          </a:xfrm>
          <a:prstGeom prst="roundRect">
            <a:avLst/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5677CEE-5A36-4B27-8675-9B74C078FE32}"/>
              </a:ext>
            </a:extLst>
          </p:cNvPr>
          <p:cNvSpPr txBox="1"/>
          <p:nvPr/>
        </p:nvSpPr>
        <p:spPr>
          <a:xfrm>
            <a:off x="8690438" y="1957190"/>
            <a:ext cx="1705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</a:rPr>
              <a:t>AHORA</a:t>
            </a:r>
            <a:endParaRPr lang="es-E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993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0" grpId="0"/>
      <p:bldP spid="16" grpId="0"/>
      <p:bldP spid="25" grpId="0"/>
      <p:bldP spid="18" grpId="0"/>
      <p:bldP spid="23" grpId="0" animBg="1"/>
      <p:bldP spid="24" grpId="0"/>
      <p:bldP spid="26" grpId="0" animBg="1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10A043E2-C70C-410E-BE40-9343BC09A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EF88CB1B-907F-421F-A50C-745154AFA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5614761D-B960-45D6-8AB0-E6841B149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2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0" y="79907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¿QUIÉNES SOMOS?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1" y="552849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06FF4938-3E1C-44D6-8C4A-C534577D73BE}"/>
              </a:ext>
            </a:extLst>
          </p:cNvPr>
          <p:cNvSpPr/>
          <p:nvPr/>
        </p:nvSpPr>
        <p:spPr>
          <a:xfrm>
            <a:off x="5206779" y="2534165"/>
            <a:ext cx="1710343" cy="178967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E3BAC98-86F7-4613-B29C-D16ED84DC01D}"/>
              </a:ext>
            </a:extLst>
          </p:cNvPr>
          <p:cNvSpPr/>
          <p:nvPr/>
        </p:nvSpPr>
        <p:spPr>
          <a:xfrm>
            <a:off x="2896249" y="2536426"/>
            <a:ext cx="1710343" cy="1789670"/>
          </a:xfrm>
          <a:prstGeom prst="ellipse">
            <a:avLst/>
          </a:prstGeom>
          <a:ln>
            <a:solidFill>
              <a:srgbClr val="00968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F5318B1A-297D-4508-A014-7D8AB68EE5BF}"/>
              </a:ext>
            </a:extLst>
          </p:cNvPr>
          <p:cNvSpPr/>
          <p:nvPr/>
        </p:nvSpPr>
        <p:spPr>
          <a:xfrm>
            <a:off x="7522638" y="2534165"/>
            <a:ext cx="1710343" cy="1795464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DCAA47BE-8818-43E7-A051-C3DC677DBE77}"/>
              </a:ext>
            </a:extLst>
          </p:cNvPr>
          <p:cNvSpPr txBox="1"/>
          <p:nvPr/>
        </p:nvSpPr>
        <p:spPr>
          <a:xfrm>
            <a:off x="2646778" y="4453976"/>
            <a:ext cx="22092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100" dirty="0">
                <a:solidFill>
                  <a:schemeClr val="bg1">
                    <a:lumMod val="65000"/>
                  </a:schemeClr>
                </a:solidFill>
              </a:rPr>
              <a:t>Juan Pablo García Cifuentes</a:t>
            </a:r>
          </a:p>
          <a:p>
            <a:pPr algn="ctr"/>
            <a:r>
              <a:rPr lang="es-CO" sz="1100" dirty="0">
                <a:solidFill>
                  <a:schemeClr val="bg1">
                    <a:lumMod val="65000"/>
                  </a:schemeClr>
                </a:solidFill>
              </a:rPr>
              <a:t>Director de Proyecto</a:t>
            </a:r>
            <a:endParaRPr lang="es-E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Imagen 2" descr="Imagen que contiene persona, hombre, interior, pared&#10;&#10;Descripción generada con confianza muy alta">
            <a:extLst>
              <a:ext uri="{FF2B5EF4-FFF2-40B4-BE49-F238E27FC236}">
                <a16:creationId xmlns:a16="http://schemas.microsoft.com/office/drawing/2014/main" id="{F75FCF60-2492-4FE9-8602-00FD47B98E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974" y="2542220"/>
            <a:ext cx="1789669" cy="1787409"/>
          </a:xfrm>
          <a:prstGeom prst="ellipse">
            <a:avLst/>
          </a:prstGeom>
          <a:ln>
            <a:solidFill>
              <a:srgbClr val="009688"/>
            </a:solidFill>
          </a:ln>
          <a:effectLst>
            <a:softEdge rad="112500"/>
          </a:effectLst>
        </p:spPr>
      </p:pic>
      <p:pic>
        <p:nvPicPr>
          <p:cNvPr id="7" name="Imagen 6" descr="Imagen que contiene cielo, persona, exterior, hombre&#10;&#10;Descripción generada con confianza muy alta">
            <a:extLst>
              <a:ext uri="{FF2B5EF4-FFF2-40B4-BE49-F238E27FC236}">
                <a16:creationId xmlns:a16="http://schemas.microsoft.com/office/drawing/2014/main" id="{8352C053-CBEB-4921-B06F-786319B5D4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948" y="2534165"/>
            <a:ext cx="1789670" cy="1789670"/>
          </a:xfrm>
          <a:prstGeom prst="ellipse">
            <a:avLst/>
          </a:prstGeom>
          <a:ln>
            <a:solidFill>
              <a:srgbClr val="009688"/>
            </a:solidFill>
          </a:ln>
          <a:effectLst>
            <a:softEdge rad="112500"/>
          </a:effectLst>
        </p:spPr>
      </p:pic>
      <p:pic>
        <p:nvPicPr>
          <p:cNvPr id="12" name="Imagen 11" descr="Imagen que contiene persona, pared, mujer, interior&#10;&#10;Descripción generada con confianza muy alta">
            <a:extLst>
              <a:ext uri="{FF2B5EF4-FFF2-40B4-BE49-F238E27FC236}">
                <a16:creationId xmlns:a16="http://schemas.microsoft.com/office/drawing/2014/main" id="{3668E284-B833-4B8A-BC51-BD251DC2BA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715" y="2536426"/>
            <a:ext cx="1787409" cy="178740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B5C4D840-A602-433C-80AF-E2E3D3E5011C}"/>
              </a:ext>
            </a:extLst>
          </p:cNvPr>
          <p:cNvSpPr txBox="1"/>
          <p:nvPr/>
        </p:nvSpPr>
        <p:spPr>
          <a:xfrm>
            <a:off x="4983432" y="4453976"/>
            <a:ext cx="21570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100" dirty="0">
                <a:solidFill>
                  <a:schemeClr val="bg1">
                    <a:lumMod val="65000"/>
                  </a:schemeClr>
                </a:solidFill>
              </a:rPr>
              <a:t>Fabio Alessandro Gatti Lerma</a:t>
            </a:r>
          </a:p>
          <a:p>
            <a:pPr algn="ctr"/>
            <a:r>
              <a:rPr lang="es-CO" sz="1100" dirty="0">
                <a:solidFill>
                  <a:schemeClr val="bg1">
                    <a:lumMod val="65000"/>
                  </a:schemeClr>
                </a:solidFill>
              </a:rPr>
              <a:t>Estudiante</a:t>
            </a:r>
            <a:endParaRPr lang="es-E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FCC3AB2D-4775-4F02-9FD9-9818FAB56209}"/>
              </a:ext>
            </a:extLst>
          </p:cNvPr>
          <p:cNvSpPr txBox="1"/>
          <p:nvPr/>
        </p:nvSpPr>
        <p:spPr>
          <a:xfrm>
            <a:off x="7050014" y="4453976"/>
            <a:ext cx="26555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100" dirty="0">
                <a:solidFill>
                  <a:schemeClr val="bg1">
                    <a:lumMod val="65000"/>
                  </a:schemeClr>
                </a:solidFill>
              </a:rPr>
              <a:t>Iván Fernando Ramírez Sanclemente</a:t>
            </a:r>
          </a:p>
          <a:p>
            <a:pPr algn="ctr"/>
            <a:r>
              <a:rPr lang="es-CO" sz="1100" dirty="0">
                <a:solidFill>
                  <a:schemeClr val="bg1">
                    <a:lumMod val="65000"/>
                  </a:schemeClr>
                </a:solidFill>
              </a:rPr>
              <a:t>Estudiante</a:t>
            </a:r>
            <a:endParaRPr lang="es-E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095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áfico 20">
            <a:extLst>
              <a:ext uri="{FF2B5EF4-FFF2-40B4-BE49-F238E27FC236}">
                <a16:creationId xmlns:a16="http://schemas.microsoft.com/office/drawing/2014/main" id="{D36AD658-18F1-4CA0-BE2A-9F6362862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E0DF5AF6-A6A8-4CFB-89AA-3E975BF7E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13FDB484-F056-401B-8C7C-1CD57D6EF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2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0" y="79907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PRUEBAS REALIZADAS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0" y="552849"/>
            <a:ext cx="121919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D00136B2-B3BC-42EB-B128-1C21D6D5BF7C}"/>
              </a:ext>
            </a:extLst>
          </p:cNvPr>
          <p:cNvSpPr/>
          <p:nvPr/>
        </p:nvSpPr>
        <p:spPr>
          <a:xfrm>
            <a:off x="1225374" y="3472014"/>
            <a:ext cx="3091253" cy="488718"/>
          </a:xfrm>
          <a:prstGeom prst="roundRect">
            <a:avLst/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8B206C3-E57A-4467-B984-8F635A1FD8B6}"/>
              </a:ext>
            </a:extLst>
          </p:cNvPr>
          <p:cNvSpPr txBox="1"/>
          <p:nvPr/>
        </p:nvSpPr>
        <p:spPr>
          <a:xfrm>
            <a:off x="1225375" y="3549865"/>
            <a:ext cx="3091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</a:rPr>
              <a:t>PRUEBAS FUNCIONALES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0EA8E8EC-DE3E-4652-A3DB-FA27C168BE25}"/>
              </a:ext>
            </a:extLst>
          </p:cNvPr>
          <p:cNvSpPr/>
          <p:nvPr/>
        </p:nvSpPr>
        <p:spPr>
          <a:xfrm>
            <a:off x="4606491" y="3472014"/>
            <a:ext cx="2979011" cy="488718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2DF50E1-7CA1-4629-8355-4A775B208D28}"/>
              </a:ext>
            </a:extLst>
          </p:cNvPr>
          <p:cNvSpPr txBox="1"/>
          <p:nvPr/>
        </p:nvSpPr>
        <p:spPr>
          <a:xfrm>
            <a:off x="4606491" y="3547096"/>
            <a:ext cx="2979011" cy="338554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</a:rPr>
              <a:t>PRUEBAS DE USUARIO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9B9607D9-3A39-4529-A1DA-17B8CCD25265}"/>
              </a:ext>
            </a:extLst>
          </p:cNvPr>
          <p:cNvSpPr/>
          <p:nvPr/>
        </p:nvSpPr>
        <p:spPr>
          <a:xfrm>
            <a:off x="7823701" y="3472014"/>
            <a:ext cx="2979011" cy="488718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75CF5161-9681-400B-A915-976F56A5EBF6}"/>
              </a:ext>
            </a:extLst>
          </p:cNvPr>
          <p:cNvSpPr txBox="1"/>
          <p:nvPr/>
        </p:nvSpPr>
        <p:spPr>
          <a:xfrm>
            <a:off x="7823701" y="3547096"/>
            <a:ext cx="2979011" cy="338554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</a:rPr>
              <a:t>PRUEBAS DE HARDWARE</a:t>
            </a:r>
            <a:endParaRPr lang="es-E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721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áfico 20">
            <a:extLst>
              <a:ext uri="{FF2B5EF4-FFF2-40B4-BE49-F238E27FC236}">
                <a16:creationId xmlns:a16="http://schemas.microsoft.com/office/drawing/2014/main" id="{D36AD658-18F1-4CA0-BE2A-9F6362862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E0DF5AF6-A6A8-4CFB-89AA-3E975BF7E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13FDB484-F056-401B-8C7C-1CD57D6EF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2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0" y="79907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PARQUEAME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0" y="552849"/>
            <a:ext cx="121919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ED47E06-2D0D-48FF-BA7B-15B4B6A609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879" y="1797108"/>
            <a:ext cx="2232722" cy="397167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37D8696-0A08-45C1-805E-FD6BCC482D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401" y="3402027"/>
            <a:ext cx="2483276" cy="236675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B12EC55-F95A-41AE-95B4-2E10F31AD2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401" y="1581664"/>
            <a:ext cx="2483276" cy="185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770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9A9FEC90-1ADC-465B-9C26-9DA00A773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CE537B70-8C49-42FE-B452-E048CBA2A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F78CEE86-AC81-4D15-8014-D43B62996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2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0" y="79907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TRABAJOS FUTUROS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1" y="552849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01995868-3A84-4FC2-91C0-5C317D279D93}"/>
              </a:ext>
            </a:extLst>
          </p:cNvPr>
          <p:cNvSpPr/>
          <p:nvPr/>
        </p:nvSpPr>
        <p:spPr>
          <a:xfrm>
            <a:off x="1406449" y="2219286"/>
            <a:ext cx="4253687" cy="488718"/>
          </a:xfrm>
          <a:prstGeom prst="roundRect">
            <a:avLst/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2205557-5A30-4649-BE3B-FCF2D4D60A89}"/>
              </a:ext>
            </a:extLst>
          </p:cNvPr>
          <p:cNvSpPr txBox="1"/>
          <p:nvPr/>
        </p:nvSpPr>
        <p:spPr>
          <a:xfrm>
            <a:off x="1426154" y="2297137"/>
            <a:ext cx="42339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</a:rPr>
              <a:t>PIM RESISTENTE AL MEDIO AMBIENTE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D6A73F10-6006-4EBF-9B83-15102B4B33D7}"/>
              </a:ext>
            </a:extLst>
          </p:cNvPr>
          <p:cNvSpPr/>
          <p:nvPr/>
        </p:nvSpPr>
        <p:spPr>
          <a:xfrm>
            <a:off x="1426154" y="3118104"/>
            <a:ext cx="4253687" cy="488718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383FCBD-06B8-44AF-92C7-66D45FCC2658}"/>
              </a:ext>
            </a:extLst>
          </p:cNvPr>
          <p:cNvSpPr txBox="1"/>
          <p:nvPr/>
        </p:nvSpPr>
        <p:spPr>
          <a:xfrm>
            <a:off x="1426154" y="3195955"/>
            <a:ext cx="4233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</a:rPr>
              <a:t>PARQUEADEROS CON 2 O MÁS PISOS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D24E3625-5E45-4CB6-B7DD-12917BF854C1}"/>
              </a:ext>
            </a:extLst>
          </p:cNvPr>
          <p:cNvSpPr/>
          <p:nvPr/>
        </p:nvSpPr>
        <p:spPr>
          <a:xfrm>
            <a:off x="1406449" y="4014813"/>
            <a:ext cx="4253687" cy="488718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42B929E-3FA4-4443-9DC0-59BD12300E3E}"/>
              </a:ext>
            </a:extLst>
          </p:cNvPr>
          <p:cNvSpPr txBox="1"/>
          <p:nvPr/>
        </p:nvSpPr>
        <p:spPr>
          <a:xfrm>
            <a:off x="1426154" y="4092664"/>
            <a:ext cx="4233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</a:rPr>
              <a:t>INSTALACIÓN DEL PIM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257CC9A7-2630-4B21-A232-574EC78C04EB}"/>
              </a:ext>
            </a:extLst>
          </p:cNvPr>
          <p:cNvSpPr/>
          <p:nvPr/>
        </p:nvSpPr>
        <p:spPr>
          <a:xfrm>
            <a:off x="1406449" y="4911522"/>
            <a:ext cx="4253687" cy="488718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0323845-6EE5-4300-90CA-A25FFB3E7608}"/>
              </a:ext>
            </a:extLst>
          </p:cNvPr>
          <p:cNvSpPr txBox="1"/>
          <p:nvPr/>
        </p:nvSpPr>
        <p:spPr>
          <a:xfrm>
            <a:off x="1426154" y="4989373"/>
            <a:ext cx="4233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</a:rPr>
              <a:t>PROYECCIÓN ECONÓMICA ACTUAL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B6E13FF8-DE5A-48ED-A190-2011874EED42}"/>
              </a:ext>
            </a:extLst>
          </p:cNvPr>
          <p:cNvSpPr/>
          <p:nvPr/>
        </p:nvSpPr>
        <p:spPr>
          <a:xfrm>
            <a:off x="6367274" y="2219286"/>
            <a:ext cx="4253687" cy="488718"/>
          </a:xfrm>
          <a:prstGeom prst="roundRect">
            <a:avLst/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AA0CAF6-B9A7-41AB-86B1-B2A89C0FEF33}"/>
              </a:ext>
            </a:extLst>
          </p:cNvPr>
          <p:cNvSpPr txBox="1"/>
          <p:nvPr/>
        </p:nvSpPr>
        <p:spPr>
          <a:xfrm>
            <a:off x="6367274" y="2297137"/>
            <a:ext cx="425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</a:rPr>
              <a:t>APLICACIÓN PARA ESTABLECIMIENTOS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97DDBED7-95BC-423F-9C47-0A9E5E9B740A}"/>
              </a:ext>
            </a:extLst>
          </p:cNvPr>
          <p:cNvSpPr/>
          <p:nvPr/>
        </p:nvSpPr>
        <p:spPr>
          <a:xfrm>
            <a:off x="6367274" y="3117585"/>
            <a:ext cx="4253687" cy="488718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753839D0-D923-4B6E-8A10-CDCCA67DDC21}"/>
              </a:ext>
            </a:extLst>
          </p:cNvPr>
          <p:cNvSpPr txBox="1"/>
          <p:nvPr/>
        </p:nvSpPr>
        <p:spPr>
          <a:xfrm>
            <a:off x="6367274" y="3195436"/>
            <a:ext cx="425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</a:rPr>
              <a:t>INTEGRAR TECNOLOGÍAS VERDES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524FF4F1-C962-49EA-AC6A-C00B854FFC52}"/>
              </a:ext>
            </a:extLst>
          </p:cNvPr>
          <p:cNvSpPr/>
          <p:nvPr/>
        </p:nvSpPr>
        <p:spPr>
          <a:xfrm>
            <a:off x="6367274" y="4014813"/>
            <a:ext cx="4253687" cy="488718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607267E-0935-4084-969E-03B27BEE3FB2}"/>
              </a:ext>
            </a:extLst>
          </p:cNvPr>
          <p:cNvSpPr txBox="1"/>
          <p:nvPr/>
        </p:nvSpPr>
        <p:spPr>
          <a:xfrm>
            <a:off x="6367275" y="4092664"/>
            <a:ext cx="4243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</a:rPr>
              <a:t>PRUEBAS A GRAN ESCALA</a:t>
            </a:r>
            <a:endParaRPr lang="es-ES" sz="1600" dirty="0">
              <a:solidFill>
                <a:schemeClr val="bg1"/>
              </a:solidFill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C7C2B45E-5BC1-4B21-9E14-4A1551F3C92D}"/>
              </a:ext>
            </a:extLst>
          </p:cNvPr>
          <p:cNvCxnSpPr>
            <a:cxnSpLocks/>
          </p:cNvCxnSpPr>
          <p:nvPr/>
        </p:nvCxnSpPr>
        <p:spPr>
          <a:xfrm>
            <a:off x="1280160" y="2459736"/>
            <a:ext cx="4544568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F9F5C0EA-422E-4924-B1B9-52CA58DC0626}"/>
              </a:ext>
            </a:extLst>
          </p:cNvPr>
          <p:cNvCxnSpPr>
            <a:cxnSpLocks/>
          </p:cNvCxnSpPr>
          <p:nvPr/>
        </p:nvCxnSpPr>
        <p:spPr>
          <a:xfrm>
            <a:off x="1277112" y="3361944"/>
            <a:ext cx="4544568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BD4F13C7-DB31-4EDD-A469-E6081353A7CB}"/>
              </a:ext>
            </a:extLst>
          </p:cNvPr>
          <p:cNvCxnSpPr>
            <a:cxnSpLocks/>
          </p:cNvCxnSpPr>
          <p:nvPr/>
        </p:nvCxnSpPr>
        <p:spPr>
          <a:xfrm>
            <a:off x="1277112" y="4273296"/>
            <a:ext cx="4544568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A2F27C98-B5F2-4687-ACB5-B6150DA16FC0}"/>
              </a:ext>
            </a:extLst>
          </p:cNvPr>
          <p:cNvSpPr/>
          <p:nvPr/>
        </p:nvSpPr>
        <p:spPr>
          <a:xfrm>
            <a:off x="6367275" y="4911522"/>
            <a:ext cx="4253687" cy="488718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A11CA20F-B269-460E-8949-66791A17363E}"/>
              </a:ext>
            </a:extLst>
          </p:cNvPr>
          <p:cNvSpPr txBox="1"/>
          <p:nvPr/>
        </p:nvSpPr>
        <p:spPr>
          <a:xfrm>
            <a:off x="6386980" y="4989373"/>
            <a:ext cx="4233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600" dirty="0">
                <a:solidFill>
                  <a:schemeClr val="bg1"/>
                </a:solidFill>
              </a:rPr>
              <a:t>RENTA DE ESPACIOS PRIVADOS P2P</a:t>
            </a:r>
            <a:endParaRPr lang="es-E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174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6" grpId="0" animBg="1"/>
      <p:bldP spid="17" grpId="0"/>
      <p:bldP spid="18" grpId="0" animBg="1"/>
      <p:bldP spid="19" grpId="0"/>
      <p:bldP spid="20" grpId="0" animBg="1"/>
      <p:bldP spid="21" grpId="0"/>
      <p:bldP spid="22" grpId="0" animBg="1"/>
      <p:bldP spid="23" grpId="0"/>
      <p:bldP spid="24" grpId="0" animBg="1"/>
      <p:bldP spid="25" grpId="0"/>
      <p:bldP spid="28" grpId="0" animBg="1"/>
      <p:bldP spid="2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:a16="http://schemas.microsoft.com/office/drawing/2014/main" id="{861F03BA-FBE4-422A-8A0B-E949E7958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B73ECCAB-21D1-4755-9506-120D23192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16883029-3FB9-48A7-9C4F-A5697EB03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2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0" y="79907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MODELO DE NEGOCIO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0" y="552849"/>
            <a:ext cx="1219200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68506F1-E4B1-413F-A622-B475A6AA0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990" y="2524124"/>
            <a:ext cx="2773561" cy="224038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33CB942-CDF1-4B31-8A3D-831050FB90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585" y="2634664"/>
            <a:ext cx="2257425" cy="20193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00D8C90-331A-4C5B-8179-D4D2FB0B28CF}"/>
              </a:ext>
            </a:extLst>
          </p:cNvPr>
          <p:cNvSpPr txBox="1"/>
          <p:nvPr/>
        </p:nvSpPr>
        <p:spPr>
          <a:xfrm>
            <a:off x="1775539" y="5219681"/>
            <a:ext cx="376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>
                <a:solidFill>
                  <a:schemeClr val="bg1">
                    <a:lumMod val="65000"/>
                  </a:schemeClr>
                </a:solidFill>
              </a:rPr>
              <a:t>Plataforma como servicio</a:t>
            </a:r>
            <a:endParaRPr lang="es-CO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CCFB2E4-2F6B-4147-9EA6-4EEEF1CE5721}"/>
              </a:ext>
            </a:extLst>
          </p:cNvPr>
          <p:cNvSpPr txBox="1"/>
          <p:nvPr/>
        </p:nvSpPr>
        <p:spPr>
          <a:xfrm>
            <a:off x="7290109" y="5198242"/>
            <a:ext cx="300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>
                <a:solidFill>
                  <a:schemeClr val="bg1">
                    <a:lumMod val="65000"/>
                  </a:schemeClr>
                </a:solidFill>
              </a:rPr>
              <a:t>Licenciamiento</a:t>
            </a:r>
            <a:endParaRPr lang="es-CO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162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4.googleusercontent.com/ZLxVHnFWwmqEjXGpfDhwQnnePOQmVnFvTs1S0l3WV_7Z-Zw7fkKVeftkaDhvLX7-CaY-x7-VaxkLFOYzzSwOIsNO_x1nvICH3Y_9gwqVQY5kyhm4NhNysjV5lSPWZOgeOWyW5vRa">
            <a:extLst>
              <a:ext uri="{FF2B5EF4-FFF2-40B4-BE49-F238E27FC236}">
                <a16:creationId xmlns:a16="http://schemas.microsoft.com/office/drawing/2014/main" id="{C4033D61-CC6B-490C-91EC-E50618780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28" y="1930582"/>
            <a:ext cx="5729797" cy="380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4.googleusercontent.com/jqvf10AojWsQpHBxkEbPwm_qOvpAz33alkBCvzC7Jud9CIuF2zxJ5wbmSQ4VY2ew_CSZURaALLjTC7d4uKrKc7uX73pVWQXblaONqQY88Sayvv4T4m1F-UP0Ed2ZViY_8y5mKYGT">
            <a:extLst>
              <a:ext uri="{FF2B5EF4-FFF2-40B4-BE49-F238E27FC236}">
                <a16:creationId xmlns:a16="http://schemas.microsoft.com/office/drawing/2014/main" id="{4F7546A8-E7AE-4D3D-B412-3DA1E74BD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675" y="1930582"/>
            <a:ext cx="5729797" cy="380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861F03BA-FBE4-422A-8A0B-E949E7958E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B73ECCAB-21D1-4755-9506-120D231925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16883029-3FB9-48A7-9C4F-A5697EB030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2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0" y="79907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MARKETING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0" y="552849"/>
            <a:ext cx="1219200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87CD9F4-8DD1-4FA7-83CA-67176AD3DA22}"/>
              </a:ext>
            </a:extLst>
          </p:cNvPr>
          <p:cNvSpPr txBox="1"/>
          <p:nvPr/>
        </p:nvSpPr>
        <p:spPr>
          <a:xfrm>
            <a:off x="0" y="1868453"/>
            <a:ext cx="12192000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solidFill>
                  <a:schemeClr val="accent6"/>
                </a:solidFill>
              </a:rPr>
              <a:t>http://www.parqueameapp.com/</a:t>
            </a:r>
            <a:endParaRPr lang="es-ES" sz="2400" dirty="0">
              <a:solidFill>
                <a:schemeClr val="accent6"/>
              </a:solidFill>
            </a:endParaRPr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5DAFA595-4752-4454-9D41-F7CCF4164F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8916644"/>
              </p:ext>
            </p:extLst>
          </p:nvPr>
        </p:nvGraphicFramePr>
        <p:xfrm>
          <a:off x="3548191" y="2107055"/>
          <a:ext cx="4836857" cy="3984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r:id="rId7" imgW="8888760" imgH="7326720" progId="">
                  <p:embed/>
                </p:oleObj>
              </mc:Choice>
              <mc:Fallback>
                <p:oleObj r:id="rId7" imgW="8888760" imgH="73267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48191" y="2107055"/>
                        <a:ext cx="4836857" cy="3984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2764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102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carretera, escena, edificio, camino&#10;&#10;Descripción generada con confianza muy alta">
            <a:extLst>
              <a:ext uri="{FF2B5EF4-FFF2-40B4-BE49-F238E27FC236}">
                <a16:creationId xmlns:a16="http://schemas.microsoft.com/office/drawing/2014/main" id="{DBA4BEAC-3F2A-4DF3-949E-71CC05845D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6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24A9C3FA-58F8-4F9F-8C0B-DEE6E85B78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23C57">
              <a:alpha val="69804"/>
            </a:srgbClr>
          </a:solidFill>
          <a:ln>
            <a:solidFill>
              <a:srgbClr val="323C57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19BF3CB7-FA47-472B-9902-5538445C6D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17768"/>
            <a:ext cx="9144000" cy="409775"/>
          </a:xfrm>
        </p:spPr>
        <p:txBody>
          <a:bodyPr>
            <a:normAutofit/>
          </a:bodyPr>
          <a:lstStyle/>
          <a:p>
            <a:r>
              <a:rPr lang="es-ES" sz="2000" dirty="0">
                <a:solidFill>
                  <a:schemeClr val="bg1"/>
                </a:solidFill>
              </a:rPr>
              <a:t>Encuentra un parqueadero fácil y rápido de forma inteligente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4F006F29-0FA6-4475-AF91-C5C2C130A4C8}"/>
              </a:ext>
            </a:extLst>
          </p:cNvPr>
          <p:cNvCxnSpPr>
            <a:cxnSpLocks/>
          </p:cNvCxnSpPr>
          <p:nvPr/>
        </p:nvCxnSpPr>
        <p:spPr>
          <a:xfrm>
            <a:off x="5638800" y="3867674"/>
            <a:ext cx="914400" cy="0"/>
          </a:xfrm>
          <a:prstGeom prst="line">
            <a:avLst/>
          </a:prstGeom>
          <a:ln w="381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8" name="Gráfico 2">
            <a:extLst>
              <a:ext uri="{FF2B5EF4-FFF2-40B4-BE49-F238E27FC236}">
                <a16:creationId xmlns:a16="http://schemas.microsoft.com/office/drawing/2014/main" id="{06AEF80C-98F8-4F88-9D6E-A3512CE81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251" y="2585341"/>
            <a:ext cx="2943498" cy="1019217"/>
          </a:xfrm>
          <a:custGeom>
            <a:avLst/>
            <a:gdLst>
              <a:gd name="connsiteX0" fmla="*/ 0 w 6096000"/>
              <a:gd name="connsiteY0" fmla="*/ 0 h 2110804"/>
              <a:gd name="connsiteX1" fmla="*/ 6096000 w 6096000"/>
              <a:gd name="connsiteY1" fmla="*/ 0 h 2110804"/>
              <a:gd name="connsiteX2" fmla="*/ 6096000 w 6096000"/>
              <a:gd name="connsiteY2" fmla="*/ 2110804 h 2110804"/>
              <a:gd name="connsiteX3" fmla="*/ 0 w 6096000"/>
              <a:gd name="connsiteY3" fmla="*/ 2110804 h 2110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110804">
                <a:moveTo>
                  <a:pt x="0" y="0"/>
                </a:moveTo>
                <a:lnTo>
                  <a:pt x="6096000" y="0"/>
                </a:lnTo>
                <a:lnTo>
                  <a:pt x="6096000" y="2110804"/>
                </a:lnTo>
                <a:lnTo>
                  <a:pt x="0" y="2110804"/>
                </a:lnTo>
                <a:close/>
              </a:path>
            </a:pathLst>
          </a:custGeom>
          <a:ln>
            <a:noFill/>
          </a:ln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C03B8871-2107-4023-AE30-F441A0735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5148" y="1684908"/>
            <a:ext cx="561703" cy="63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116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áfico 27">
            <a:extLst>
              <a:ext uri="{FF2B5EF4-FFF2-40B4-BE49-F238E27FC236}">
                <a16:creationId xmlns:a16="http://schemas.microsoft.com/office/drawing/2014/main" id="{2C1FAA12-AC5C-475F-88A1-605B4B93C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FC64F642-FFF7-491B-A334-572721A23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AF9A4E81-A7F1-40C6-A154-F42903D9C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3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-1" y="79907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¿POR QUÉ SURGIÓ?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1" y="552849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sp>
        <p:nvSpPr>
          <p:cNvPr id="14" name="Signo más 13">
            <a:extLst>
              <a:ext uri="{FF2B5EF4-FFF2-40B4-BE49-F238E27FC236}">
                <a16:creationId xmlns:a16="http://schemas.microsoft.com/office/drawing/2014/main" id="{1D227030-4FC2-410F-9B0B-BA710D399F3B}"/>
              </a:ext>
            </a:extLst>
          </p:cNvPr>
          <p:cNvSpPr/>
          <p:nvPr/>
        </p:nvSpPr>
        <p:spPr>
          <a:xfrm>
            <a:off x="3551226" y="2971800"/>
            <a:ext cx="914400" cy="914400"/>
          </a:xfrm>
          <a:prstGeom prst="mathPlus">
            <a:avLst>
              <a:gd name="adj1" fmla="val 14511"/>
            </a:avLst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Es igual a 15">
            <a:extLst>
              <a:ext uri="{FF2B5EF4-FFF2-40B4-BE49-F238E27FC236}">
                <a16:creationId xmlns:a16="http://schemas.microsoft.com/office/drawing/2014/main" id="{91693989-9238-40F3-8F25-91EA8A83C1A2}"/>
              </a:ext>
            </a:extLst>
          </p:cNvPr>
          <p:cNvSpPr/>
          <p:nvPr/>
        </p:nvSpPr>
        <p:spPr>
          <a:xfrm>
            <a:off x="7731872" y="3057074"/>
            <a:ext cx="914400" cy="914400"/>
          </a:xfrm>
          <a:prstGeom prst="mathEqual">
            <a:avLst>
              <a:gd name="adj1" fmla="val 15412"/>
              <a:gd name="adj2" fmla="val 26175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00F0C89-CC53-492E-BDE5-2531074D75F6}"/>
              </a:ext>
            </a:extLst>
          </p:cNvPr>
          <p:cNvSpPr txBox="1">
            <a:spLocks/>
          </p:cNvSpPr>
          <p:nvPr/>
        </p:nvSpPr>
        <p:spPr>
          <a:xfrm>
            <a:off x="0" y="4993854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chemeClr val="bg1">
                    <a:lumMod val="65000"/>
                  </a:schemeClr>
                </a:solidFill>
              </a:rPr>
              <a:t>El aumento de vehículos ha generado descontrol en los parqueaderos y estrés en los conductores.</a:t>
            </a:r>
          </a:p>
        </p:txBody>
      </p:sp>
      <p:pic>
        <p:nvPicPr>
          <p:cNvPr id="12" name="Imagen 11" descr="Imagen que contiene automóvil&#10;&#10;Descripción generada con confianza alta">
            <a:extLst>
              <a:ext uri="{FF2B5EF4-FFF2-40B4-BE49-F238E27FC236}">
                <a16:creationId xmlns:a16="http://schemas.microsoft.com/office/drawing/2014/main" id="{F9E67521-0711-4344-9D7E-6BEF9EC0E6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8" b="4312"/>
          <a:stretch/>
        </p:blipFill>
        <p:spPr>
          <a:xfrm>
            <a:off x="-5" y="0"/>
            <a:ext cx="12192000" cy="6858000"/>
          </a:xfrm>
          <a:prstGeom prst="rect">
            <a:avLst/>
          </a:prstGeom>
        </p:spPr>
      </p:pic>
      <p:pic>
        <p:nvPicPr>
          <p:cNvPr id="13" name="Imagen 12" descr="Imagen que contiene automóvil, exterior, tráfico, ocupado&#10;&#10;Descripción generada con confianza muy alta">
            <a:extLst>
              <a:ext uri="{FF2B5EF4-FFF2-40B4-BE49-F238E27FC236}">
                <a16:creationId xmlns:a16="http://schemas.microsoft.com/office/drawing/2014/main" id="{F62379B9-BB96-4DB4-B73A-243AB72652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4" r="-26" b="6994"/>
          <a:stretch/>
        </p:blipFill>
        <p:spPr>
          <a:xfrm>
            <a:off x="-11" y="0"/>
            <a:ext cx="12192001" cy="6858000"/>
          </a:xfrm>
          <a:prstGeom prst="rect">
            <a:avLst/>
          </a:prstGeom>
        </p:spPr>
      </p:pic>
      <p:pic>
        <p:nvPicPr>
          <p:cNvPr id="18" name="Imagen 17" descr="Imagen que contiene automóvil, hombre, persona, exterior&#10;&#10;Descripción generada con confianza muy alta">
            <a:extLst>
              <a:ext uri="{FF2B5EF4-FFF2-40B4-BE49-F238E27FC236}">
                <a16:creationId xmlns:a16="http://schemas.microsoft.com/office/drawing/2014/main" id="{B5BFE48C-CD6D-4A85-B5FB-A79C9EB93A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57" y="-1"/>
            <a:ext cx="1219744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8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31 0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6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 L 0.33737 -0.0037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01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ráfico 46">
            <a:extLst>
              <a:ext uri="{FF2B5EF4-FFF2-40B4-BE49-F238E27FC236}">
                <a16:creationId xmlns:a16="http://schemas.microsoft.com/office/drawing/2014/main" id="{0B80F45D-2790-40B5-9F72-0F075FAA4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48" name="Gráfico 47">
            <a:extLst>
              <a:ext uri="{FF2B5EF4-FFF2-40B4-BE49-F238E27FC236}">
                <a16:creationId xmlns:a16="http://schemas.microsoft.com/office/drawing/2014/main" id="{B9171268-EB76-4773-ADF4-CF070E4E0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49" name="Gráfico 48">
            <a:extLst>
              <a:ext uri="{FF2B5EF4-FFF2-40B4-BE49-F238E27FC236}">
                <a16:creationId xmlns:a16="http://schemas.microsoft.com/office/drawing/2014/main" id="{4102CE1A-11EE-4A1C-891F-9B2DB6086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2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0" y="79907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¿QUÉ ES PARQUEAME?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1" y="552849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06FF4938-3E1C-44D6-8C4A-C534577D73BE}"/>
              </a:ext>
            </a:extLst>
          </p:cNvPr>
          <p:cNvSpPr/>
          <p:nvPr/>
        </p:nvSpPr>
        <p:spPr>
          <a:xfrm>
            <a:off x="4998720" y="3869067"/>
            <a:ext cx="2194559" cy="2308559"/>
          </a:xfrm>
          <a:prstGeom prst="ellipse">
            <a:avLst/>
          </a:prstGeom>
          <a:ln>
            <a:solidFill>
              <a:srgbClr val="00968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F6BF347-7244-4684-BCE7-FCB1C4BA9634}"/>
              </a:ext>
            </a:extLst>
          </p:cNvPr>
          <p:cNvSpPr txBox="1"/>
          <p:nvPr/>
        </p:nvSpPr>
        <p:spPr>
          <a:xfrm>
            <a:off x="1573716" y="2169053"/>
            <a:ext cx="9044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 err="1">
                <a:solidFill>
                  <a:schemeClr val="bg1">
                    <a:lumMod val="65000"/>
                  </a:schemeClr>
                </a:solidFill>
              </a:rPr>
              <a:t>ParqueaMe</a:t>
            </a:r>
            <a:r>
              <a:rPr lang="es-ES" sz="1200" dirty="0">
                <a:solidFill>
                  <a:schemeClr val="bg1">
                    <a:lumMod val="65000"/>
                  </a:schemeClr>
                </a:solidFill>
              </a:rPr>
              <a:t> es un aplicativo que busca dar solución a uno de los problemas más molestos que podemos encontrar a la hora de salir a un centro comercial, universidad o establecimiento en general. Este problema consiste en encontrar un lugar disponible donde aparcar.</a:t>
            </a:r>
          </a:p>
        </p:txBody>
      </p:sp>
      <p:pic>
        <p:nvPicPr>
          <p:cNvPr id="22" name="Gráfico 21" descr="Marcador">
            <a:extLst>
              <a:ext uri="{FF2B5EF4-FFF2-40B4-BE49-F238E27FC236}">
                <a16:creationId xmlns:a16="http://schemas.microsoft.com/office/drawing/2014/main" id="{2341C7B2-B5BF-450C-BB79-F0EF88C830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45739" y="4098603"/>
            <a:ext cx="700511" cy="700511"/>
          </a:xfrm>
          <a:prstGeom prst="rect">
            <a:avLst/>
          </a:prstGeom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0178C3FF-2015-4681-84CD-57B2FD5395DE}"/>
              </a:ext>
            </a:extLst>
          </p:cNvPr>
          <p:cNvSpPr txBox="1"/>
          <p:nvPr/>
        </p:nvSpPr>
        <p:spPr>
          <a:xfrm>
            <a:off x="4998715" y="5235914"/>
            <a:ext cx="2194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>
                <a:solidFill>
                  <a:schemeClr val="bg1">
                    <a:lumMod val="65000"/>
                  </a:schemeClr>
                </a:solidFill>
              </a:rPr>
              <a:t>Encuentra un parqueadero fácil y rápido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21D7D97-A1BB-4E9D-99EF-54E07AAC9081}"/>
              </a:ext>
            </a:extLst>
          </p:cNvPr>
          <p:cNvSpPr/>
          <p:nvPr/>
        </p:nvSpPr>
        <p:spPr>
          <a:xfrm>
            <a:off x="5005150" y="3867357"/>
            <a:ext cx="2194559" cy="2307179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24" name="Gráfico 23" descr="Coche">
            <a:extLst>
              <a:ext uri="{FF2B5EF4-FFF2-40B4-BE49-F238E27FC236}">
                <a16:creationId xmlns:a16="http://schemas.microsoft.com/office/drawing/2014/main" id="{BA3A81C4-79F4-41EF-8D06-C6AE5582A0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80962" y="4033832"/>
            <a:ext cx="830052" cy="830052"/>
          </a:xfrm>
          <a:prstGeom prst="rect">
            <a:avLst/>
          </a:prstGeom>
        </p:spPr>
      </p:pic>
      <p:sp>
        <p:nvSpPr>
          <p:cNvPr id="35" name="CuadroTexto 34">
            <a:extLst>
              <a:ext uri="{FF2B5EF4-FFF2-40B4-BE49-F238E27FC236}">
                <a16:creationId xmlns:a16="http://schemas.microsoft.com/office/drawing/2014/main" id="{AB0563EF-AA41-4EC1-8695-367F222A4AE4}"/>
              </a:ext>
            </a:extLst>
          </p:cNvPr>
          <p:cNvSpPr txBox="1"/>
          <p:nvPr/>
        </p:nvSpPr>
        <p:spPr>
          <a:xfrm>
            <a:off x="4998709" y="5235913"/>
            <a:ext cx="2194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100" dirty="0">
                <a:solidFill>
                  <a:schemeClr val="bg1">
                    <a:lumMod val="65000"/>
                  </a:schemeClr>
                </a:solidFill>
              </a:rPr>
              <a:t>Llega a tiempo a tus compromisos</a:t>
            </a:r>
            <a:endParaRPr lang="es-E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92EF745-DBDF-4310-A0CE-5C5E60ED8D2C}"/>
              </a:ext>
            </a:extLst>
          </p:cNvPr>
          <p:cNvSpPr/>
          <p:nvPr/>
        </p:nvSpPr>
        <p:spPr>
          <a:xfrm>
            <a:off x="5014495" y="3822780"/>
            <a:ext cx="2194559" cy="2407920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2" name="Gráfico 31" descr="Cara riendo con relleno sólido">
            <a:extLst>
              <a:ext uri="{FF2B5EF4-FFF2-40B4-BE49-F238E27FC236}">
                <a16:creationId xmlns:a16="http://schemas.microsoft.com/office/drawing/2014/main" id="{0FF981B7-71D5-4211-BD73-2FCFE27DE3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41793" y="4084158"/>
            <a:ext cx="729399" cy="729399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C31CBE15-8BDC-4E5B-AAC2-E3CF736EAAA1}"/>
              </a:ext>
            </a:extLst>
          </p:cNvPr>
          <p:cNvSpPr txBox="1"/>
          <p:nvPr/>
        </p:nvSpPr>
        <p:spPr>
          <a:xfrm>
            <a:off x="5014496" y="5327353"/>
            <a:ext cx="2178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100" dirty="0">
                <a:solidFill>
                  <a:schemeClr val="bg1">
                    <a:lumMod val="65000"/>
                  </a:schemeClr>
                </a:solidFill>
              </a:rPr>
              <a:t>Menos estrés, más felicidad</a:t>
            </a:r>
            <a:endParaRPr lang="es-E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F5318B1A-297D-4508-A014-7D8AB68EE5BF}"/>
              </a:ext>
            </a:extLst>
          </p:cNvPr>
          <p:cNvSpPr/>
          <p:nvPr/>
        </p:nvSpPr>
        <p:spPr>
          <a:xfrm>
            <a:off x="5014093" y="3796898"/>
            <a:ext cx="2194559" cy="2448095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6" name="Gráfico 25" descr="Planta">
            <a:extLst>
              <a:ext uri="{FF2B5EF4-FFF2-40B4-BE49-F238E27FC236}">
                <a16:creationId xmlns:a16="http://schemas.microsoft.com/office/drawing/2014/main" id="{D1EE27DF-8A3D-434A-9456-1BF2771228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99485" y="4140515"/>
            <a:ext cx="593005" cy="593005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DCAA47BE-8818-43E7-A051-C3DC677DBE77}"/>
              </a:ext>
            </a:extLst>
          </p:cNvPr>
          <p:cNvSpPr txBox="1"/>
          <p:nvPr/>
        </p:nvSpPr>
        <p:spPr>
          <a:xfrm>
            <a:off x="5013691" y="5322293"/>
            <a:ext cx="21795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100" dirty="0">
                <a:solidFill>
                  <a:schemeClr val="bg1">
                    <a:lumMod val="65000"/>
                  </a:schemeClr>
                </a:solidFill>
              </a:rPr>
              <a:t>Disminuye la polución</a:t>
            </a:r>
            <a:endParaRPr lang="es-E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520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-0.27005 2.59259E-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03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-0.27044 -0.00069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29" y="-4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-0.27044 -0.00209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29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44444E-6 L -0.08997 -0.00254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05" y="-13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-0.08997 0.0007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05" y="23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-0.08997 -0.00209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05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7037E-7 L 0.08867 0.00046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27" y="23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11111E-6 L 0.08919 0.0007 " pathEditMode="relative" rAng="0" ptsTypes="AA">
                                      <p:cBhvr>
                                        <p:cTn id="6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53" y="23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33333E-6 L 0.08932 -0.00092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6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07407E-6 L 0.26836 0.00115 " pathEditMode="relative" rAng="0" ptsTypes="AA">
                                      <p:cBhvr>
                                        <p:cTn id="9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11" y="46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.26953 0.00903 " pathEditMode="relative" rAng="0" ptsTypes="AA">
                                      <p:cBhvr>
                                        <p:cTn id="9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77" y="440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11111E-6 L 0.26823 -0.00023 " pathEditMode="relative" rAng="0" ptsTypes="AA">
                                      <p:cBhvr>
                                        <p:cTn id="9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1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34" grpId="0"/>
      <p:bldP spid="34" grpId="1"/>
      <p:bldP spid="17" grpId="0" animBg="1"/>
      <p:bldP spid="17" grpId="1" animBg="1"/>
      <p:bldP spid="35" grpId="0"/>
      <p:bldP spid="35" grpId="1"/>
      <p:bldP spid="20" grpId="0" animBg="1"/>
      <p:bldP spid="20" grpId="1" animBg="1"/>
      <p:bldP spid="33" grpId="0"/>
      <p:bldP spid="33" grpId="1"/>
      <p:bldP spid="19" grpId="0" animBg="1"/>
      <p:bldP spid="19" grpId="1" animBg="1"/>
      <p:bldP spid="29" grpId="0"/>
      <p:bldP spid="2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áfico 25">
            <a:extLst>
              <a:ext uri="{FF2B5EF4-FFF2-40B4-BE49-F238E27FC236}">
                <a16:creationId xmlns:a16="http://schemas.microsoft.com/office/drawing/2014/main" id="{824F1ADD-F98B-407F-B9BF-168F57C1C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FF784DF8-5E72-4601-BD21-A3C7E1607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7E3AD1B3-2C96-46F9-9927-618043E9E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0" y="6305149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0" y="79907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¿QUÉ TE OFRECE?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C728FC5-A194-45D1-8CE4-70F090E26145}"/>
              </a:ext>
            </a:extLst>
          </p:cNvPr>
          <p:cNvCxnSpPr>
            <a:cxnSpLocks/>
          </p:cNvCxnSpPr>
          <p:nvPr/>
        </p:nvCxnSpPr>
        <p:spPr>
          <a:xfrm flipV="1">
            <a:off x="7554897" y="1941766"/>
            <a:ext cx="1325492" cy="801434"/>
          </a:xfrm>
          <a:prstGeom prst="line">
            <a:avLst/>
          </a:prstGeom>
          <a:ln w="5715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1" y="552849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F31139A3-4F9D-4C17-A53A-1D61484BF76A}"/>
              </a:ext>
            </a:extLst>
          </p:cNvPr>
          <p:cNvCxnSpPr>
            <a:cxnSpLocks/>
          </p:cNvCxnSpPr>
          <p:nvPr/>
        </p:nvCxnSpPr>
        <p:spPr>
          <a:xfrm>
            <a:off x="7643674" y="4690247"/>
            <a:ext cx="1648607" cy="672585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B5C2B531-8A78-43C8-A4C2-AA70133EF6B2}"/>
              </a:ext>
            </a:extLst>
          </p:cNvPr>
          <p:cNvCxnSpPr>
            <a:cxnSpLocks/>
          </p:cNvCxnSpPr>
          <p:nvPr/>
        </p:nvCxnSpPr>
        <p:spPr>
          <a:xfrm flipH="1" flipV="1">
            <a:off x="2323070" y="3075059"/>
            <a:ext cx="2006297" cy="499777"/>
          </a:xfrm>
          <a:prstGeom prst="line">
            <a:avLst/>
          </a:prstGeom>
          <a:ln w="57150">
            <a:solidFill>
              <a:srgbClr val="009688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E7A609F5-5858-408F-9B21-EB6D7A2AFB77}"/>
              </a:ext>
            </a:extLst>
          </p:cNvPr>
          <p:cNvSpPr/>
          <p:nvPr/>
        </p:nvSpPr>
        <p:spPr>
          <a:xfrm>
            <a:off x="8673436" y="797779"/>
            <a:ext cx="1455481" cy="1606944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D72D9DFB-1FAA-4BCF-AEBB-1448B20072E6}"/>
              </a:ext>
            </a:extLst>
          </p:cNvPr>
          <p:cNvSpPr/>
          <p:nvPr/>
        </p:nvSpPr>
        <p:spPr>
          <a:xfrm>
            <a:off x="4329367" y="1941766"/>
            <a:ext cx="3533255" cy="3682352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Gráfico 2" descr="Smartphone">
            <a:extLst>
              <a:ext uri="{FF2B5EF4-FFF2-40B4-BE49-F238E27FC236}">
                <a16:creationId xmlns:a16="http://schemas.microsoft.com/office/drawing/2014/main" id="{7C36CEE3-5DC2-470F-9109-02B3D76BA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16970">
            <a:off x="5638795" y="2561782"/>
            <a:ext cx="914400" cy="91440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7C422F5B-FA89-4A5A-82E9-57329309A286}"/>
              </a:ext>
            </a:extLst>
          </p:cNvPr>
          <p:cNvSpPr txBox="1"/>
          <p:nvPr/>
        </p:nvSpPr>
        <p:spPr>
          <a:xfrm>
            <a:off x="8673436" y="1383536"/>
            <a:ext cx="1455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>
                <a:solidFill>
                  <a:schemeClr val="bg1"/>
                </a:solidFill>
              </a:rPr>
              <a:t>FÁCIL DE USAR</a:t>
            </a:r>
            <a:endParaRPr lang="es-ES" sz="1200" b="1" dirty="0">
              <a:solidFill>
                <a:schemeClr val="bg1"/>
              </a:solidFill>
            </a:endParaRP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92FB374E-CB0C-440A-9216-ABE9E471A0C7}"/>
              </a:ext>
            </a:extLst>
          </p:cNvPr>
          <p:cNvSpPr/>
          <p:nvPr/>
        </p:nvSpPr>
        <p:spPr>
          <a:xfrm>
            <a:off x="1261491" y="2156528"/>
            <a:ext cx="1455482" cy="1606944"/>
          </a:xfrm>
          <a:prstGeom prst="ellipse">
            <a:avLst/>
          </a:prstGeom>
          <a:solidFill>
            <a:srgbClr val="009688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6673B1F-EFAA-48D0-91D4-E614FF90B0ED}"/>
              </a:ext>
            </a:extLst>
          </p:cNvPr>
          <p:cNvSpPr txBox="1"/>
          <p:nvPr/>
        </p:nvSpPr>
        <p:spPr>
          <a:xfrm>
            <a:off x="1261491" y="2636834"/>
            <a:ext cx="1455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>
                <a:solidFill>
                  <a:schemeClr val="bg1"/>
                </a:solidFill>
              </a:rPr>
              <a:t>ESTADO REAL DEL PARQUEADERO</a:t>
            </a:r>
            <a:endParaRPr lang="es-ES" sz="1200" b="1" dirty="0">
              <a:solidFill>
                <a:schemeClr val="bg1"/>
              </a:solidFill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570D97C4-04DF-4AD4-9649-4165D73C0911}"/>
              </a:ext>
            </a:extLst>
          </p:cNvPr>
          <p:cNvSpPr/>
          <p:nvPr/>
        </p:nvSpPr>
        <p:spPr>
          <a:xfrm>
            <a:off x="8880388" y="4588751"/>
            <a:ext cx="1455479" cy="1606943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2FB6E53F-B6CE-45FB-AEE5-8DE1968A64C2}"/>
              </a:ext>
            </a:extLst>
          </p:cNvPr>
          <p:cNvSpPr txBox="1"/>
          <p:nvPr/>
        </p:nvSpPr>
        <p:spPr>
          <a:xfrm>
            <a:off x="8880388" y="5069056"/>
            <a:ext cx="1455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>
                <a:solidFill>
                  <a:schemeClr val="bg1"/>
                </a:solidFill>
              </a:rPr>
              <a:t>SIEMPRE GRATIS PARA EL USUARIO</a:t>
            </a:r>
            <a:endParaRPr lang="es-ES" sz="1200" b="1" dirty="0">
              <a:solidFill>
                <a:schemeClr val="bg1"/>
              </a:solidFill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AC856CBE-4E8B-418D-9DE9-83F61AE4BF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03798" y="3726122"/>
            <a:ext cx="2784392" cy="96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99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:a16="http://schemas.microsoft.com/office/drawing/2014/main" id="{64A5124F-C31A-4846-9620-CE2D235E3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729D06C6-416D-480A-81B3-204510E48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E8AE16BD-04BE-4CBF-8E63-B533D9178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6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1" y="79907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¿CUÁLES ERAN LOS OBJETIVOS PLANTEADOS?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1" y="552849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pic>
        <p:nvPicPr>
          <p:cNvPr id="3" name="Imagen 2" descr="Imagen que contiene teléfono, teléfono móvil, iPod, electrónica&#10;&#10;Descripción generada con confianza muy alta">
            <a:extLst>
              <a:ext uri="{FF2B5EF4-FFF2-40B4-BE49-F238E27FC236}">
                <a16:creationId xmlns:a16="http://schemas.microsoft.com/office/drawing/2014/main" id="{B896B6D9-C645-445E-8BB2-70ABE020E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766" y="1451372"/>
            <a:ext cx="4550461" cy="4550461"/>
          </a:xfrm>
          <a:prstGeom prst="rect">
            <a:avLst/>
          </a:prstGeom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CF5C2612-5B2D-4E8B-AE38-8B25FA67833D}"/>
              </a:ext>
            </a:extLst>
          </p:cNvPr>
          <p:cNvSpPr/>
          <p:nvPr/>
        </p:nvSpPr>
        <p:spPr>
          <a:xfrm>
            <a:off x="858190" y="1522036"/>
            <a:ext cx="2962574" cy="461665"/>
          </a:xfrm>
          <a:prstGeom prst="roundRect">
            <a:avLst/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6300650-06FE-411E-8F20-58B3060BBD10}"/>
              </a:ext>
            </a:extLst>
          </p:cNvPr>
          <p:cNvSpPr txBox="1"/>
          <p:nvPr/>
        </p:nvSpPr>
        <p:spPr>
          <a:xfrm>
            <a:off x="858187" y="1614368"/>
            <a:ext cx="2962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>
                <a:solidFill>
                  <a:schemeClr val="bg1"/>
                </a:solidFill>
              </a:rPr>
              <a:t>HERRAMIENTA TECNOLÓGICA</a:t>
            </a:r>
            <a:endParaRPr lang="es-E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533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:a16="http://schemas.microsoft.com/office/drawing/2014/main" id="{2A63A745-36DD-4E74-AA6C-A8BF119FD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585DD18F-D1D0-4E1D-A716-E03E968B5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1A40D904-7EA4-4AA4-BC9E-DDF5B0585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6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0" y="79907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¿CUÁLES ERAN LOS OBJETIVOS PLANTEADOS?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1" y="552849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0F06B69-6BAE-40B5-A5D4-13FCE42AF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725" y="2702536"/>
            <a:ext cx="3848025" cy="216081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70BFF23-DE4C-4611-9989-FD6644F80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7257" y="2204514"/>
            <a:ext cx="1772697" cy="3156857"/>
          </a:xfrm>
          <a:prstGeom prst="rect">
            <a:avLst/>
          </a:prstGeom>
        </p:spPr>
      </p:pic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A2B9DA7F-5D4B-45BD-8001-7797E510FA1A}"/>
              </a:ext>
            </a:extLst>
          </p:cNvPr>
          <p:cNvSpPr/>
          <p:nvPr/>
        </p:nvSpPr>
        <p:spPr>
          <a:xfrm>
            <a:off x="858190" y="1522036"/>
            <a:ext cx="2962574" cy="461665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978DF49-4E28-4192-A88C-D9D9CE55B810}"/>
              </a:ext>
            </a:extLst>
          </p:cNvPr>
          <p:cNvSpPr txBox="1"/>
          <p:nvPr/>
        </p:nvSpPr>
        <p:spPr>
          <a:xfrm>
            <a:off x="858187" y="1614368"/>
            <a:ext cx="2962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>
                <a:solidFill>
                  <a:schemeClr val="bg1"/>
                </a:solidFill>
              </a:rPr>
              <a:t>NECESIDADES DE LOS USUARIOS</a:t>
            </a:r>
            <a:endParaRPr lang="es-E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334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áfico 24">
            <a:extLst>
              <a:ext uri="{FF2B5EF4-FFF2-40B4-BE49-F238E27FC236}">
                <a16:creationId xmlns:a16="http://schemas.microsoft.com/office/drawing/2014/main" id="{45FF4BB8-A7A7-4DCC-B298-3B57C3BCA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65D77754-2380-4C41-A632-360616888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C8C59BFC-7736-400F-BD57-6721E76A7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6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1" y="79907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¿CUÁLES ERAN LOS OBJETIVOS PLANTEADOS?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1" y="552849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5D72875-AE61-40D0-90C6-E8CD82A679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6" t="3660" r="81996" b="4246"/>
          <a:stretch/>
        </p:blipFill>
        <p:spPr>
          <a:xfrm>
            <a:off x="767222" y="2079472"/>
            <a:ext cx="2052918" cy="3684494"/>
          </a:xfrm>
          <a:prstGeom prst="rect">
            <a:avLst/>
          </a:prstGeom>
          <a:ln>
            <a:solidFill>
              <a:srgbClr val="009688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4B5FEDF-7212-4FF9-831E-BE61B540BE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39" t="3829" r="61923" b="4077"/>
          <a:stretch/>
        </p:blipFill>
        <p:spPr>
          <a:xfrm>
            <a:off x="2583080" y="2528323"/>
            <a:ext cx="2052918" cy="3684494"/>
          </a:xfrm>
          <a:prstGeom prst="rect">
            <a:avLst/>
          </a:prstGeom>
          <a:ln>
            <a:solidFill>
              <a:srgbClr val="009688"/>
            </a:solidFill>
          </a:ln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67AF527-0842-4DF6-B84A-B5017DCE71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382" t="3315" r="21780" b="4591"/>
          <a:stretch/>
        </p:blipFill>
        <p:spPr>
          <a:xfrm>
            <a:off x="4291442" y="2079472"/>
            <a:ext cx="2052918" cy="3684494"/>
          </a:xfrm>
          <a:prstGeom prst="rect">
            <a:avLst/>
          </a:prstGeom>
          <a:ln>
            <a:solidFill>
              <a:srgbClr val="009688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5DA037B-EAF8-4C83-B005-10013FF571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5" t="2471" r="82226" b="3845"/>
          <a:stretch/>
        </p:blipFill>
        <p:spPr>
          <a:xfrm>
            <a:off x="5974638" y="2528323"/>
            <a:ext cx="2052919" cy="3684494"/>
          </a:xfrm>
          <a:prstGeom prst="rect">
            <a:avLst/>
          </a:prstGeom>
          <a:ln>
            <a:solidFill>
              <a:srgbClr val="009688"/>
            </a:solidFill>
          </a:ln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B8C2221-9ECF-4356-942F-43BCF27A27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245" t="2392" r="61916" b="3924"/>
          <a:stretch/>
        </p:blipFill>
        <p:spPr>
          <a:xfrm>
            <a:off x="7683000" y="2079472"/>
            <a:ext cx="2052919" cy="3684494"/>
          </a:xfrm>
          <a:prstGeom prst="rect">
            <a:avLst/>
          </a:prstGeom>
          <a:ln>
            <a:solidFill>
              <a:srgbClr val="009688"/>
            </a:solidFill>
          </a:ln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C285D83-13A3-4BF2-87E9-016484CB8C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580" t="3159" r="41580" b="3159"/>
          <a:stretch/>
        </p:blipFill>
        <p:spPr>
          <a:xfrm>
            <a:off x="9366197" y="2528323"/>
            <a:ext cx="2052919" cy="3684494"/>
          </a:xfrm>
          <a:prstGeom prst="rect">
            <a:avLst/>
          </a:prstGeom>
          <a:ln>
            <a:solidFill>
              <a:srgbClr val="009688"/>
            </a:solidFill>
          </a:ln>
        </p:spPr>
      </p:pic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73E3AE5-D889-47A3-8E9D-CBE0AE53B7B3}"/>
              </a:ext>
            </a:extLst>
          </p:cNvPr>
          <p:cNvSpPr/>
          <p:nvPr/>
        </p:nvSpPr>
        <p:spPr>
          <a:xfrm>
            <a:off x="858190" y="1522036"/>
            <a:ext cx="2962574" cy="461665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A3079838-83F2-42C1-9EA3-2BA2B509257D}"/>
              </a:ext>
            </a:extLst>
          </p:cNvPr>
          <p:cNvSpPr txBox="1"/>
          <p:nvPr/>
        </p:nvSpPr>
        <p:spPr>
          <a:xfrm>
            <a:off x="858187" y="1614368"/>
            <a:ext cx="2962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>
                <a:solidFill>
                  <a:schemeClr val="bg1"/>
                </a:solidFill>
              </a:rPr>
              <a:t>PROTOTIPO NO FUNCIONAL</a:t>
            </a:r>
            <a:endParaRPr lang="es-E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228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:a16="http://schemas.microsoft.com/office/drawing/2014/main" id="{9190A60D-3191-4B28-96D6-9D31480B5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9881" y="1305010"/>
            <a:ext cx="192229" cy="218106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504DA608-BD99-4301-9C3E-1C0C8D637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4201" y="1309908"/>
            <a:ext cx="192229" cy="218106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EC699A74-D958-4EE5-97C6-BC1241CCF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561" y="1303930"/>
            <a:ext cx="192229" cy="21810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78E45-3835-4D77-8DC0-F19D80EC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046" y="6305151"/>
            <a:ext cx="5607908" cy="365125"/>
          </a:xfrm>
        </p:spPr>
        <p:txBody>
          <a:bodyPr/>
          <a:lstStyle/>
          <a:p>
            <a:r>
              <a:rPr lang="es-CO" sz="800" dirty="0" err="1">
                <a:solidFill>
                  <a:srgbClr val="009688"/>
                </a:solidFill>
              </a:rPr>
              <a:t>Parqueame</a:t>
            </a:r>
            <a:r>
              <a:rPr lang="es-CO" sz="800" dirty="0">
                <a:solidFill>
                  <a:srgbClr val="009688"/>
                </a:solidFill>
              </a:rPr>
              <a:t> App</a:t>
            </a:r>
            <a:endParaRPr lang="es-ES" sz="800" dirty="0">
              <a:solidFill>
                <a:schemeClr val="bg1"/>
              </a:solidFill>
            </a:endParaRPr>
          </a:p>
          <a:p>
            <a:r>
              <a:rPr lang="es-ES" sz="800" dirty="0"/>
              <a:t>© 2018 Derechos de autor </a:t>
            </a:r>
            <a:r>
              <a:rPr lang="es-ES" sz="800" dirty="0" err="1"/>
              <a:t>ParqueaMe</a:t>
            </a:r>
            <a:r>
              <a:rPr lang="es-ES" sz="800" dirty="0"/>
              <a:t>, Todos los derechos reservados.</a:t>
            </a:r>
            <a:endParaRPr lang="es-CO" sz="800" dirty="0">
              <a:solidFill>
                <a:srgbClr val="00968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B4F954-7B43-457C-A2E1-4E75859CB533}"/>
              </a:ext>
            </a:extLst>
          </p:cNvPr>
          <p:cNvSpPr txBox="1"/>
          <p:nvPr/>
        </p:nvSpPr>
        <p:spPr>
          <a:xfrm>
            <a:off x="0" y="79907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tx1">
                    <a:tint val="75000"/>
                  </a:schemeClr>
                </a:solidFill>
              </a:rPr>
              <a:t>¿CUÁLES ERAN LOS OBJETIVOS PLANTEADOS?</a:t>
            </a:r>
            <a:endParaRPr lang="es-ES" sz="2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847936-F02A-4F1C-A08A-E11FEF5B3C2A}"/>
              </a:ext>
            </a:extLst>
          </p:cNvPr>
          <p:cNvSpPr/>
          <p:nvPr/>
        </p:nvSpPr>
        <p:spPr>
          <a:xfrm>
            <a:off x="1" y="552849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>
                <a:solidFill>
                  <a:srgbClr val="009688"/>
                </a:solidFill>
              </a:rPr>
              <a:t>CAMBIANDO LA FORMA DE PARQUEAR</a:t>
            </a:r>
            <a:endParaRPr lang="es-ES" sz="10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9F9E9A4-2120-4D45-8169-E6F4F8EE6A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33" t="30885" r="2168" b="14793"/>
          <a:stretch/>
        </p:blipFill>
        <p:spPr>
          <a:xfrm>
            <a:off x="3628595" y="2885817"/>
            <a:ext cx="4934800" cy="278853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C9419540-AAC8-4735-885C-155DE36FF5CD}"/>
              </a:ext>
            </a:extLst>
          </p:cNvPr>
          <p:cNvSpPr txBox="1"/>
          <p:nvPr/>
        </p:nvSpPr>
        <p:spPr>
          <a:xfrm>
            <a:off x="4118812" y="2210227"/>
            <a:ext cx="3954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accent4"/>
                </a:solidFill>
              </a:rPr>
              <a:t>Parking </a:t>
            </a:r>
            <a:r>
              <a:rPr lang="es-CO" dirty="0" err="1">
                <a:solidFill>
                  <a:schemeClr val="accent4"/>
                </a:solidFill>
              </a:rPr>
              <a:t>Integrated</a:t>
            </a:r>
            <a:r>
              <a:rPr lang="es-CO" dirty="0">
                <a:solidFill>
                  <a:schemeClr val="accent4"/>
                </a:solidFill>
              </a:rPr>
              <a:t> Module (PIM)</a:t>
            </a:r>
            <a:endParaRPr lang="es-ES" dirty="0">
              <a:solidFill>
                <a:schemeClr val="accent4"/>
              </a:solidFill>
            </a:endParaRP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FAEDBDA6-8FDF-4DBF-B131-2036D3759E44}"/>
              </a:ext>
            </a:extLst>
          </p:cNvPr>
          <p:cNvSpPr/>
          <p:nvPr/>
        </p:nvSpPr>
        <p:spPr>
          <a:xfrm>
            <a:off x="858190" y="1522036"/>
            <a:ext cx="2962574" cy="461665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E228ED9-E629-46AF-BAE2-04750FAE7A02}"/>
              </a:ext>
            </a:extLst>
          </p:cNvPr>
          <p:cNvSpPr txBox="1"/>
          <p:nvPr/>
        </p:nvSpPr>
        <p:spPr>
          <a:xfrm>
            <a:off x="858187" y="1614368"/>
            <a:ext cx="2962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>
                <a:solidFill>
                  <a:schemeClr val="bg1"/>
                </a:solidFill>
              </a:rPr>
              <a:t>DETECTOR DE VEHÍCULOS</a:t>
            </a:r>
            <a:endParaRPr lang="es-E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488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oboto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3330</TotalTime>
  <Words>877</Words>
  <Application>Microsoft Office PowerPoint</Application>
  <PresentationFormat>Panorámica</PresentationFormat>
  <Paragraphs>202</Paragraphs>
  <Slides>25</Slides>
  <Notes>3</Notes>
  <HiddenSlides>1</HiddenSlides>
  <MMClips>0</MMClips>
  <ScaleCrop>false</ScaleCrop>
  <HeadingPairs>
    <vt:vector size="8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0</vt:i4>
      </vt:variant>
      <vt:variant>
        <vt:lpstr>Títulos de diapositiva</vt:lpstr>
      </vt:variant>
      <vt:variant>
        <vt:i4>25</vt:i4>
      </vt:variant>
    </vt:vector>
  </HeadingPairs>
  <TitlesOfParts>
    <vt:vector size="29" baseType="lpstr">
      <vt:lpstr>Arial</vt:lpstr>
      <vt:lpstr>Calibri</vt:lpstr>
      <vt:lpstr>Roboto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Parqueame App</dc:title>
  <dc:creator>Ivan Ramirez</dc:creator>
  <cp:lastModifiedBy>Usuario</cp:lastModifiedBy>
  <cp:revision>105</cp:revision>
  <dcterms:created xsi:type="dcterms:W3CDTF">2018-05-22T03:56:29Z</dcterms:created>
  <dcterms:modified xsi:type="dcterms:W3CDTF">2018-07-06T00:04:35Z</dcterms:modified>
</cp:coreProperties>
</file>